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7" r:id="rId5"/>
    <p:sldId id="260" r:id="rId6"/>
    <p:sldId id="261" r:id="rId7"/>
    <p:sldId id="268" r:id="rId8"/>
    <p:sldId id="262" r:id="rId9"/>
    <p:sldId id="270" r:id="rId10"/>
    <p:sldId id="263" r:id="rId11"/>
    <p:sldId id="269" r:id="rId12"/>
    <p:sldId id="264" r:id="rId13"/>
    <p:sldId id="271" r:id="rId14"/>
    <p:sldId id="265" r:id="rId15"/>
    <p:sldId id="273" r:id="rId16"/>
    <p:sldId id="272" r:id="rId17"/>
    <p:sldId id="266" r:id="rId18"/>
    <p:sldId id="274" r:id="rId19"/>
    <p:sldId id="257" r:id="rId2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17/10/2015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17/10/2015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17/10/2015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17/10/2015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17/10/2015</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17/10/2015</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17/10/2015</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17/10/2015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17/10/2015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17/10/2015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17/10/2015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17/10/2015</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692696"/>
            <a:ext cx="7772400" cy="1152128"/>
          </a:xfrm>
          <a:solidFill>
            <a:schemeClr val="bg1"/>
          </a:solidFill>
        </p:spPr>
        <p:txBody>
          <a:bodyPr>
            <a:normAutofit/>
          </a:bodyPr>
          <a:lstStyle/>
          <a:p>
            <a:r>
              <a:rPr lang="es-CO" sz="5400" dirty="0" smtClean="0">
                <a:latin typeface="Algerian" pitchFamily="82" charset="0"/>
              </a:rPr>
              <a:t>LOS EVENTOS FINALES</a:t>
            </a:r>
            <a:endParaRPr lang="es-CO" sz="5400" dirty="0">
              <a:latin typeface="Algerian" pitchFamily="82" charset="0"/>
            </a:endParaRPr>
          </a:p>
        </p:txBody>
      </p:sp>
      <p:sp>
        <p:nvSpPr>
          <p:cNvPr id="3" name="2 Subtítulo"/>
          <p:cNvSpPr>
            <a:spLocks noGrp="1"/>
          </p:cNvSpPr>
          <p:nvPr>
            <p:ph type="subTitle" idx="1"/>
          </p:nvPr>
        </p:nvSpPr>
        <p:spPr>
          <a:xfrm>
            <a:off x="1187624" y="5877272"/>
            <a:ext cx="6400800" cy="625624"/>
          </a:xfrm>
          <a:solidFill>
            <a:schemeClr val="bg1"/>
          </a:solidFill>
        </p:spPr>
        <p:txBody>
          <a:bodyPr/>
          <a:lstStyle/>
          <a:p>
            <a:r>
              <a:rPr lang="es-CO" b="1" dirty="0" smtClean="0">
                <a:solidFill>
                  <a:srgbClr val="002060"/>
                </a:solidFill>
              </a:rPr>
              <a:t>TEXTO BASE  1TES.5:1-11.</a:t>
            </a:r>
            <a:endParaRPr lang="es-CO" b="1" dirty="0">
              <a:solidFill>
                <a:srgbClr val="00206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3808" y="2060848"/>
            <a:ext cx="3816424" cy="3672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56363425"/>
      </p:ext>
    </p:extLst>
  </p:cSld>
  <p:clrMapOvr>
    <a:masterClrMapping/>
  </p:clrMapOvr>
  <p:transition spd="slow">
    <p:cover/>
  </p:transition>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prst="convex"/>
          </a:sp3d>
        </p:spPr>
        <p:txBody>
          <a:bodyPr/>
          <a:lstStyle/>
          <a:p>
            <a:r>
              <a:rPr lang="es-CO" b="1" dirty="0"/>
              <a:t>LOS EVENTOS FINALES</a:t>
            </a:r>
          </a:p>
        </p:txBody>
      </p:sp>
      <p:sp>
        <p:nvSpPr>
          <p:cNvPr id="3" name="2 Marcador de contenido"/>
          <p:cNvSpPr>
            <a:spLocks noGrp="1"/>
          </p:cNvSpPr>
          <p:nvPr>
            <p:ph idx="1"/>
          </p:nvPr>
        </p:nvSpPr>
        <p:spPr>
          <a:xfrm>
            <a:off x="457200" y="1600200"/>
            <a:ext cx="4546848" cy="4853136"/>
          </a:xfrm>
          <a:solidFill>
            <a:schemeClr val="accent4">
              <a:lumMod val="40000"/>
              <a:lumOff val="60000"/>
            </a:schemeClr>
          </a:solidFill>
        </p:spPr>
        <p:txBody>
          <a:bodyPr>
            <a:normAutofit/>
          </a:bodyPr>
          <a:lstStyle/>
          <a:p>
            <a:pPr marL="0" indent="0">
              <a:buNone/>
            </a:pPr>
            <a:r>
              <a:rPr lang="es-CO" dirty="0"/>
              <a:t>T</a:t>
            </a:r>
            <a:r>
              <a:rPr lang="es-CO" dirty="0" smtClean="0"/>
              <a:t>exto clave: </a:t>
            </a:r>
            <a:r>
              <a:rPr lang="es-CO" b="1" dirty="0">
                <a:solidFill>
                  <a:srgbClr val="FF0000"/>
                </a:solidFill>
              </a:rPr>
              <a:t>1 Tesalonicenses </a:t>
            </a:r>
            <a:r>
              <a:rPr lang="es-CO" b="1" dirty="0" smtClean="0">
                <a:solidFill>
                  <a:srgbClr val="FF0000"/>
                </a:solidFill>
              </a:rPr>
              <a:t>5:8.</a:t>
            </a:r>
          </a:p>
          <a:p>
            <a:pPr marL="0" indent="0">
              <a:buNone/>
            </a:pPr>
            <a:r>
              <a:rPr lang="es-CO" dirty="0" smtClean="0"/>
              <a:t> </a:t>
            </a:r>
          </a:p>
          <a:p>
            <a:pPr marL="0" indent="0">
              <a:buNone/>
            </a:pPr>
            <a:r>
              <a:rPr lang="es-CO" dirty="0" smtClean="0"/>
              <a:t>“</a:t>
            </a:r>
            <a:r>
              <a:rPr lang="es-CO" dirty="0">
                <a:latin typeface="Agency FB" pitchFamily="34" charset="0"/>
              </a:rPr>
              <a:t>Pero nosotros, que somos del día, </a:t>
            </a:r>
            <a:r>
              <a:rPr lang="es-CO" dirty="0" smtClean="0">
                <a:latin typeface="Agency FB" pitchFamily="34" charset="0"/>
              </a:rPr>
              <a:t>seamos sobrios</a:t>
            </a:r>
            <a:r>
              <a:rPr lang="es-CO" dirty="0">
                <a:latin typeface="Agency FB" pitchFamily="34" charset="0"/>
              </a:rPr>
              <a:t>, habiéndonos vestido con la coraza de fe </a:t>
            </a:r>
            <a:r>
              <a:rPr lang="es-CO" dirty="0" smtClean="0">
                <a:latin typeface="Agency FB" pitchFamily="34" charset="0"/>
              </a:rPr>
              <a:t>y de </a:t>
            </a:r>
            <a:r>
              <a:rPr lang="es-CO" dirty="0">
                <a:latin typeface="Agency FB" pitchFamily="34" charset="0"/>
              </a:rPr>
              <a:t>amor, y con la esperanza de salvación </a:t>
            </a:r>
            <a:r>
              <a:rPr lang="es-CO" dirty="0" smtClean="0">
                <a:latin typeface="Agency FB" pitchFamily="34" charset="0"/>
              </a:rPr>
              <a:t>como yelmo</a:t>
            </a:r>
            <a:r>
              <a:rPr lang="es-CO" dirty="0" smtClean="0"/>
              <a:t>”. </a:t>
            </a:r>
            <a:endParaRPr lang="es-CO" dirty="0"/>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3968" y="2224582"/>
            <a:ext cx="2016224" cy="1924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004048" y="1516142"/>
            <a:ext cx="3672408" cy="707886"/>
          </a:xfrm>
          <a:prstGeom prst="rect">
            <a:avLst/>
          </a:prstGeom>
          <a:solidFill>
            <a:schemeClr val="accent3">
              <a:lumMod val="40000"/>
              <a:lumOff val="60000"/>
            </a:schemeClr>
          </a:solidFill>
        </p:spPr>
        <p:txBody>
          <a:bodyPr wrap="square">
            <a:spAutoFit/>
          </a:bodyPr>
          <a:lstStyle/>
          <a:p>
            <a:pPr algn="ctr"/>
            <a:r>
              <a:rPr lang="es-CO" sz="2000" b="1" dirty="0"/>
              <a:t>Con la esperanza de salvación como </a:t>
            </a:r>
            <a:r>
              <a:rPr lang="es-CO" sz="2000" b="1" dirty="0" smtClean="0"/>
              <a:t>yelmo, protege su mente.</a:t>
            </a:r>
            <a:endParaRPr lang="es-CO" sz="2000" b="1" dirty="0"/>
          </a:p>
        </p:txBody>
      </p:sp>
      <p:pic>
        <p:nvPicPr>
          <p:cNvPr id="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51980" y="5085184"/>
            <a:ext cx="1800200" cy="1512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Rectángulo"/>
          <p:cNvSpPr/>
          <p:nvPr/>
        </p:nvSpPr>
        <p:spPr>
          <a:xfrm>
            <a:off x="5644959" y="4149309"/>
            <a:ext cx="2666339" cy="1015663"/>
          </a:xfrm>
          <a:prstGeom prst="rect">
            <a:avLst/>
          </a:prstGeom>
          <a:solidFill>
            <a:schemeClr val="accent3">
              <a:lumMod val="40000"/>
              <a:lumOff val="60000"/>
            </a:schemeClr>
          </a:solidFill>
        </p:spPr>
        <p:txBody>
          <a:bodyPr wrap="square">
            <a:spAutoFit/>
          </a:bodyPr>
          <a:lstStyle/>
          <a:p>
            <a:pPr algn="ctr"/>
            <a:r>
              <a:rPr lang="es-CO" sz="2000" b="1" dirty="0" smtClean="0"/>
              <a:t>Coraza </a:t>
            </a:r>
            <a:r>
              <a:rPr lang="es-CO" sz="2000" b="1" dirty="0"/>
              <a:t>de fe y de </a:t>
            </a:r>
            <a:r>
              <a:rPr lang="es-CO" sz="2000" b="1" dirty="0" smtClean="0"/>
              <a:t>amor, protege sus sentimientos</a:t>
            </a:r>
            <a:endParaRPr lang="es-CO" sz="2000" b="1" dirty="0"/>
          </a:p>
        </p:txBody>
      </p:sp>
    </p:spTree>
    <p:extLst>
      <p:ext uri="{BB962C8B-B14F-4D97-AF65-F5344CB8AC3E}">
        <p14:creationId xmlns:p14="http://schemas.microsoft.com/office/powerpoint/2010/main" val="2526495298"/>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wipe(down)">
                                      <p:cBhvr>
                                        <p:cTn id="7" dur="580">
                                          <p:stCondLst>
                                            <p:cond delay="0"/>
                                          </p:stCondLst>
                                        </p:cTn>
                                        <p:tgtEl>
                                          <p:spTgt spid="1028"/>
                                        </p:tgtEl>
                                      </p:cBhvr>
                                    </p:animEffect>
                                    <p:anim calcmode="lin" valueType="num">
                                      <p:cBhvr>
                                        <p:cTn id="8" dur="1822" tmFilter="0,0; 0.14,0.36; 0.43,0.73; 0.71,0.91; 1.0,1.0">
                                          <p:stCondLst>
                                            <p:cond delay="0"/>
                                          </p:stCondLst>
                                        </p:cTn>
                                        <p:tgtEl>
                                          <p:spTgt spid="102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2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2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2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28"/>
                                        </p:tgtEl>
                                        <p:attrNameLst>
                                          <p:attrName>ppt_y</p:attrName>
                                        </p:attrNameLst>
                                      </p:cBhvr>
                                      <p:tavLst>
                                        <p:tav tm="0" fmla="#ppt_y-sin(pi*$)/81">
                                          <p:val>
                                            <p:fltVal val="0"/>
                                          </p:val>
                                        </p:tav>
                                        <p:tav tm="100000">
                                          <p:val>
                                            <p:fltVal val="1"/>
                                          </p:val>
                                        </p:tav>
                                      </p:tavLst>
                                    </p:anim>
                                    <p:animScale>
                                      <p:cBhvr>
                                        <p:cTn id="13" dur="26">
                                          <p:stCondLst>
                                            <p:cond delay="650"/>
                                          </p:stCondLst>
                                        </p:cTn>
                                        <p:tgtEl>
                                          <p:spTgt spid="1028"/>
                                        </p:tgtEl>
                                      </p:cBhvr>
                                      <p:to x="100000" y="60000"/>
                                    </p:animScale>
                                    <p:animScale>
                                      <p:cBhvr>
                                        <p:cTn id="14" dur="166" decel="50000">
                                          <p:stCondLst>
                                            <p:cond delay="676"/>
                                          </p:stCondLst>
                                        </p:cTn>
                                        <p:tgtEl>
                                          <p:spTgt spid="1028"/>
                                        </p:tgtEl>
                                      </p:cBhvr>
                                      <p:to x="100000" y="100000"/>
                                    </p:animScale>
                                    <p:animScale>
                                      <p:cBhvr>
                                        <p:cTn id="15" dur="26">
                                          <p:stCondLst>
                                            <p:cond delay="1312"/>
                                          </p:stCondLst>
                                        </p:cTn>
                                        <p:tgtEl>
                                          <p:spTgt spid="1028"/>
                                        </p:tgtEl>
                                      </p:cBhvr>
                                      <p:to x="100000" y="80000"/>
                                    </p:animScale>
                                    <p:animScale>
                                      <p:cBhvr>
                                        <p:cTn id="16" dur="166" decel="50000">
                                          <p:stCondLst>
                                            <p:cond delay="1338"/>
                                          </p:stCondLst>
                                        </p:cTn>
                                        <p:tgtEl>
                                          <p:spTgt spid="1028"/>
                                        </p:tgtEl>
                                      </p:cBhvr>
                                      <p:to x="100000" y="100000"/>
                                    </p:animScale>
                                    <p:animScale>
                                      <p:cBhvr>
                                        <p:cTn id="17" dur="26">
                                          <p:stCondLst>
                                            <p:cond delay="1642"/>
                                          </p:stCondLst>
                                        </p:cTn>
                                        <p:tgtEl>
                                          <p:spTgt spid="1028"/>
                                        </p:tgtEl>
                                      </p:cBhvr>
                                      <p:to x="100000" y="90000"/>
                                    </p:animScale>
                                    <p:animScale>
                                      <p:cBhvr>
                                        <p:cTn id="18" dur="166" decel="50000">
                                          <p:stCondLst>
                                            <p:cond delay="1668"/>
                                          </p:stCondLst>
                                        </p:cTn>
                                        <p:tgtEl>
                                          <p:spTgt spid="1028"/>
                                        </p:tgtEl>
                                      </p:cBhvr>
                                      <p:to x="100000" y="100000"/>
                                    </p:animScale>
                                    <p:animScale>
                                      <p:cBhvr>
                                        <p:cTn id="19" dur="26">
                                          <p:stCondLst>
                                            <p:cond delay="1808"/>
                                          </p:stCondLst>
                                        </p:cTn>
                                        <p:tgtEl>
                                          <p:spTgt spid="1028"/>
                                        </p:tgtEl>
                                      </p:cBhvr>
                                      <p:to x="100000" y="95000"/>
                                    </p:animScale>
                                    <p:animScale>
                                      <p:cBhvr>
                                        <p:cTn id="20" dur="166" decel="50000">
                                          <p:stCondLst>
                                            <p:cond delay="1834"/>
                                          </p:stCondLst>
                                        </p:cTn>
                                        <p:tgtEl>
                                          <p:spTgt spid="1028"/>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580">
                                          <p:stCondLst>
                                            <p:cond delay="0"/>
                                          </p:stCondLst>
                                        </p:cTn>
                                        <p:tgtEl>
                                          <p:spTgt spid="4"/>
                                        </p:tgtEl>
                                      </p:cBhvr>
                                    </p:animEffect>
                                    <p:anim calcmode="lin" valueType="num">
                                      <p:cBhvr>
                                        <p:cTn id="2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9" dur="26">
                                          <p:stCondLst>
                                            <p:cond delay="650"/>
                                          </p:stCondLst>
                                        </p:cTn>
                                        <p:tgtEl>
                                          <p:spTgt spid="4"/>
                                        </p:tgtEl>
                                      </p:cBhvr>
                                      <p:to x="100000" y="60000"/>
                                    </p:animScale>
                                    <p:animScale>
                                      <p:cBhvr>
                                        <p:cTn id="30" dur="166" decel="50000">
                                          <p:stCondLst>
                                            <p:cond delay="676"/>
                                          </p:stCondLst>
                                        </p:cTn>
                                        <p:tgtEl>
                                          <p:spTgt spid="4"/>
                                        </p:tgtEl>
                                      </p:cBhvr>
                                      <p:to x="100000" y="100000"/>
                                    </p:animScale>
                                    <p:animScale>
                                      <p:cBhvr>
                                        <p:cTn id="31" dur="26">
                                          <p:stCondLst>
                                            <p:cond delay="1312"/>
                                          </p:stCondLst>
                                        </p:cTn>
                                        <p:tgtEl>
                                          <p:spTgt spid="4"/>
                                        </p:tgtEl>
                                      </p:cBhvr>
                                      <p:to x="100000" y="80000"/>
                                    </p:animScale>
                                    <p:animScale>
                                      <p:cBhvr>
                                        <p:cTn id="32" dur="166" decel="50000">
                                          <p:stCondLst>
                                            <p:cond delay="1338"/>
                                          </p:stCondLst>
                                        </p:cTn>
                                        <p:tgtEl>
                                          <p:spTgt spid="4"/>
                                        </p:tgtEl>
                                      </p:cBhvr>
                                      <p:to x="100000" y="100000"/>
                                    </p:animScale>
                                    <p:animScale>
                                      <p:cBhvr>
                                        <p:cTn id="33" dur="26">
                                          <p:stCondLst>
                                            <p:cond delay="1642"/>
                                          </p:stCondLst>
                                        </p:cTn>
                                        <p:tgtEl>
                                          <p:spTgt spid="4"/>
                                        </p:tgtEl>
                                      </p:cBhvr>
                                      <p:to x="100000" y="90000"/>
                                    </p:animScale>
                                    <p:animScale>
                                      <p:cBhvr>
                                        <p:cTn id="34" dur="166" decel="50000">
                                          <p:stCondLst>
                                            <p:cond delay="1668"/>
                                          </p:stCondLst>
                                        </p:cTn>
                                        <p:tgtEl>
                                          <p:spTgt spid="4"/>
                                        </p:tgtEl>
                                      </p:cBhvr>
                                      <p:to x="100000" y="100000"/>
                                    </p:animScale>
                                    <p:animScale>
                                      <p:cBhvr>
                                        <p:cTn id="35" dur="26">
                                          <p:stCondLst>
                                            <p:cond delay="1808"/>
                                          </p:stCondLst>
                                        </p:cTn>
                                        <p:tgtEl>
                                          <p:spTgt spid="4"/>
                                        </p:tgtEl>
                                      </p:cBhvr>
                                      <p:to x="100000" y="95000"/>
                                    </p:animScale>
                                    <p:animScale>
                                      <p:cBhvr>
                                        <p:cTn id="36" dur="166" decel="50000">
                                          <p:stCondLst>
                                            <p:cond delay="1834"/>
                                          </p:stCondLst>
                                        </p:cTn>
                                        <p:tgtEl>
                                          <p:spTgt spid="4"/>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wipe(down)">
                                      <p:cBhvr>
                                        <p:cTn id="39" dur="580">
                                          <p:stCondLst>
                                            <p:cond delay="0"/>
                                          </p:stCondLst>
                                        </p:cTn>
                                        <p:tgtEl>
                                          <p:spTgt spid="5"/>
                                        </p:tgtEl>
                                      </p:cBhvr>
                                    </p:animEffect>
                                    <p:anim calcmode="lin" valueType="num">
                                      <p:cBhvr>
                                        <p:cTn id="40"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45" dur="26">
                                          <p:stCondLst>
                                            <p:cond delay="650"/>
                                          </p:stCondLst>
                                        </p:cTn>
                                        <p:tgtEl>
                                          <p:spTgt spid="5"/>
                                        </p:tgtEl>
                                      </p:cBhvr>
                                      <p:to x="100000" y="60000"/>
                                    </p:animScale>
                                    <p:animScale>
                                      <p:cBhvr>
                                        <p:cTn id="46" dur="166" decel="50000">
                                          <p:stCondLst>
                                            <p:cond delay="676"/>
                                          </p:stCondLst>
                                        </p:cTn>
                                        <p:tgtEl>
                                          <p:spTgt spid="5"/>
                                        </p:tgtEl>
                                      </p:cBhvr>
                                      <p:to x="100000" y="100000"/>
                                    </p:animScale>
                                    <p:animScale>
                                      <p:cBhvr>
                                        <p:cTn id="47" dur="26">
                                          <p:stCondLst>
                                            <p:cond delay="1312"/>
                                          </p:stCondLst>
                                        </p:cTn>
                                        <p:tgtEl>
                                          <p:spTgt spid="5"/>
                                        </p:tgtEl>
                                      </p:cBhvr>
                                      <p:to x="100000" y="80000"/>
                                    </p:animScale>
                                    <p:animScale>
                                      <p:cBhvr>
                                        <p:cTn id="48" dur="166" decel="50000">
                                          <p:stCondLst>
                                            <p:cond delay="1338"/>
                                          </p:stCondLst>
                                        </p:cTn>
                                        <p:tgtEl>
                                          <p:spTgt spid="5"/>
                                        </p:tgtEl>
                                      </p:cBhvr>
                                      <p:to x="100000" y="100000"/>
                                    </p:animScale>
                                    <p:animScale>
                                      <p:cBhvr>
                                        <p:cTn id="49" dur="26">
                                          <p:stCondLst>
                                            <p:cond delay="1642"/>
                                          </p:stCondLst>
                                        </p:cTn>
                                        <p:tgtEl>
                                          <p:spTgt spid="5"/>
                                        </p:tgtEl>
                                      </p:cBhvr>
                                      <p:to x="100000" y="90000"/>
                                    </p:animScale>
                                    <p:animScale>
                                      <p:cBhvr>
                                        <p:cTn id="50" dur="166" decel="50000">
                                          <p:stCondLst>
                                            <p:cond delay="1668"/>
                                          </p:stCondLst>
                                        </p:cTn>
                                        <p:tgtEl>
                                          <p:spTgt spid="5"/>
                                        </p:tgtEl>
                                      </p:cBhvr>
                                      <p:to x="100000" y="100000"/>
                                    </p:animScale>
                                    <p:animScale>
                                      <p:cBhvr>
                                        <p:cTn id="51" dur="26">
                                          <p:stCondLst>
                                            <p:cond delay="1808"/>
                                          </p:stCondLst>
                                        </p:cTn>
                                        <p:tgtEl>
                                          <p:spTgt spid="5"/>
                                        </p:tgtEl>
                                      </p:cBhvr>
                                      <p:to x="100000" y="95000"/>
                                    </p:animScale>
                                    <p:animScale>
                                      <p:cBhvr>
                                        <p:cTn id="52" dur="166" decel="50000">
                                          <p:stCondLst>
                                            <p:cond delay="1834"/>
                                          </p:stCondLst>
                                        </p:cTn>
                                        <p:tgtEl>
                                          <p:spTgt spid="5"/>
                                        </p:tgtEl>
                                      </p:cBhvr>
                                      <p:to x="100000" y="100000"/>
                                    </p:animScale>
                                  </p:childTnLst>
                                </p:cTn>
                              </p:par>
                              <p:par>
                                <p:cTn id="53" presetID="26" presetClass="entr" presetSubtype="0" fill="hold" grpId="0"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wipe(down)">
                                      <p:cBhvr>
                                        <p:cTn id="55" dur="580">
                                          <p:stCondLst>
                                            <p:cond delay="0"/>
                                          </p:stCondLst>
                                        </p:cTn>
                                        <p:tgtEl>
                                          <p:spTgt spid="6"/>
                                        </p:tgtEl>
                                      </p:cBhvr>
                                    </p:animEffect>
                                    <p:anim calcmode="lin" valueType="num">
                                      <p:cBhvr>
                                        <p:cTn id="56"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61" dur="26">
                                          <p:stCondLst>
                                            <p:cond delay="650"/>
                                          </p:stCondLst>
                                        </p:cTn>
                                        <p:tgtEl>
                                          <p:spTgt spid="6"/>
                                        </p:tgtEl>
                                      </p:cBhvr>
                                      <p:to x="100000" y="60000"/>
                                    </p:animScale>
                                    <p:animScale>
                                      <p:cBhvr>
                                        <p:cTn id="62" dur="166" decel="50000">
                                          <p:stCondLst>
                                            <p:cond delay="676"/>
                                          </p:stCondLst>
                                        </p:cTn>
                                        <p:tgtEl>
                                          <p:spTgt spid="6"/>
                                        </p:tgtEl>
                                      </p:cBhvr>
                                      <p:to x="100000" y="100000"/>
                                    </p:animScale>
                                    <p:animScale>
                                      <p:cBhvr>
                                        <p:cTn id="63" dur="26">
                                          <p:stCondLst>
                                            <p:cond delay="1312"/>
                                          </p:stCondLst>
                                        </p:cTn>
                                        <p:tgtEl>
                                          <p:spTgt spid="6"/>
                                        </p:tgtEl>
                                      </p:cBhvr>
                                      <p:to x="100000" y="80000"/>
                                    </p:animScale>
                                    <p:animScale>
                                      <p:cBhvr>
                                        <p:cTn id="64" dur="166" decel="50000">
                                          <p:stCondLst>
                                            <p:cond delay="1338"/>
                                          </p:stCondLst>
                                        </p:cTn>
                                        <p:tgtEl>
                                          <p:spTgt spid="6"/>
                                        </p:tgtEl>
                                      </p:cBhvr>
                                      <p:to x="100000" y="100000"/>
                                    </p:animScale>
                                    <p:animScale>
                                      <p:cBhvr>
                                        <p:cTn id="65" dur="26">
                                          <p:stCondLst>
                                            <p:cond delay="1642"/>
                                          </p:stCondLst>
                                        </p:cTn>
                                        <p:tgtEl>
                                          <p:spTgt spid="6"/>
                                        </p:tgtEl>
                                      </p:cBhvr>
                                      <p:to x="100000" y="90000"/>
                                    </p:animScale>
                                    <p:animScale>
                                      <p:cBhvr>
                                        <p:cTn id="66" dur="166" decel="50000">
                                          <p:stCondLst>
                                            <p:cond delay="1668"/>
                                          </p:stCondLst>
                                        </p:cTn>
                                        <p:tgtEl>
                                          <p:spTgt spid="6"/>
                                        </p:tgtEl>
                                      </p:cBhvr>
                                      <p:to x="100000" y="100000"/>
                                    </p:animScale>
                                    <p:animScale>
                                      <p:cBhvr>
                                        <p:cTn id="67" dur="26">
                                          <p:stCondLst>
                                            <p:cond delay="1808"/>
                                          </p:stCondLst>
                                        </p:cTn>
                                        <p:tgtEl>
                                          <p:spTgt spid="6"/>
                                        </p:tgtEl>
                                      </p:cBhvr>
                                      <p:to x="100000" y="95000"/>
                                    </p:animScale>
                                    <p:animScale>
                                      <p:cBhvr>
                                        <p:cTn id="68"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39700" h="139700" prst="divot"/>
          </a:sp3d>
        </p:spPr>
        <p:txBody>
          <a:bodyPr>
            <a:normAutofit/>
          </a:bodyPr>
          <a:lstStyle/>
          <a:p>
            <a:r>
              <a:rPr lang="es-CO" sz="3600" b="1" dirty="0"/>
              <a:t>RESUMEN DE 1 TESALONICENSES 5:1-11</a:t>
            </a:r>
          </a:p>
        </p:txBody>
      </p:sp>
      <p:sp>
        <p:nvSpPr>
          <p:cNvPr id="3" name="2 Marcador de contenido"/>
          <p:cNvSpPr>
            <a:spLocks noGrp="1"/>
          </p:cNvSpPr>
          <p:nvPr>
            <p:ph idx="1"/>
          </p:nvPr>
        </p:nvSpPr>
        <p:spPr>
          <a:xfrm>
            <a:off x="457200" y="1600200"/>
            <a:ext cx="5626968" cy="3052936"/>
          </a:xfrm>
          <a:solidFill>
            <a:schemeClr val="bg2">
              <a:lumMod val="90000"/>
            </a:schemeClr>
          </a:solidFill>
        </p:spPr>
        <p:txBody>
          <a:bodyPr>
            <a:normAutofit fontScale="62500" lnSpcReduction="20000"/>
          </a:bodyPr>
          <a:lstStyle/>
          <a:p>
            <a:pPr marL="0" indent="0">
              <a:buNone/>
            </a:pPr>
            <a:r>
              <a:rPr lang="es-CO" dirty="0" smtClean="0"/>
              <a:t>La </a:t>
            </a:r>
            <a:r>
              <a:rPr lang="es-CO" dirty="0"/>
              <a:t>Segunda Venida de Jesús </a:t>
            </a:r>
            <a:r>
              <a:rPr lang="es-CO" dirty="0" smtClean="0"/>
              <a:t>ver </a:t>
            </a:r>
            <a:r>
              <a:rPr lang="es-CO" dirty="0" smtClean="0">
                <a:solidFill>
                  <a:srgbClr val="FF0000"/>
                </a:solidFill>
              </a:rPr>
              <a:t>(1- </a:t>
            </a:r>
            <a:r>
              <a:rPr lang="es-CO" dirty="0">
                <a:solidFill>
                  <a:srgbClr val="FF0000"/>
                </a:solidFill>
              </a:rPr>
              <a:t>5) </a:t>
            </a:r>
            <a:r>
              <a:rPr lang="es-CO" dirty="0" smtClean="0"/>
              <a:t>.</a:t>
            </a:r>
          </a:p>
          <a:p>
            <a:pPr marL="400050" lvl="1" indent="0">
              <a:buNone/>
            </a:pPr>
            <a:r>
              <a:rPr lang="es-CO" u="sng" dirty="0" smtClean="0"/>
              <a:t>Será Repentina.</a:t>
            </a:r>
            <a:r>
              <a:rPr lang="es-CO" dirty="0" smtClean="0"/>
              <a:t> ver </a:t>
            </a:r>
            <a:r>
              <a:rPr lang="es-CO" dirty="0" smtClean="0">
                <a:solidFill>
                  <a:srgbClr val="FF0000"/>
                </a:solidFill>
              </a:rPr>
              <a:t>(1-2</a:t>
            </a:r>
            <a:r>
              <a:rPr lang="es-CO" dirty="0">
                <a:solidFill>
                  <a:srgbClr val="FF0000"/>
                </a:solidFill>
              </a:rPr>
              <a:t>)</a:t>
            </a:r>
            <a:r>
              <a:rPr lang="es-CO" dirty="0"/>
              <a:t> — </a:t>
            </a:r>
            <a:r>
              <a:rPr lang="es-CO" u="sng" dirty="0"/>
              <a:t>Inesperada para los </a:t>
            </a:r>
            <a:r>
              <a:rPr lang="es-CO" u="sng" dirty="0" smtClean="0"/>
              <a:t>incrédulos</a:t>
            </a:r>
            <a:r>
              <a:rPr lang="es-CO" dirty="0" smtClean="0"/>
              <a:t>. Ver </a:t>
            </a:r>
            <a:r>
              <a:rPr lang="es-CO" dirty="0">
                <a:solidFill>
                  <a:srgbClr val="FF0000"/>
                </a:solidFill>
              </a:rPr>
              <a:t>(3</a:t>
            </a:r>
            <a:r>
              <a:rPr lang="es-CO" dirty="0" smtClean="0">
                <a:solidFill>
                  <a:srgbClr val="FF0000"/>
                </a:solidFill>
              </a:rPr>
              <a:t>)</a:t>
            </a:r>
            <a:r>
              <a:rPr lang="es-CO" dirty="0"/>
              <a:t>.</a:t>
            </a:r>
            <a:r>
              <a:rPr lang="es-CO" dirty="0" smtClean="0"/>
              <a:t> Los sorprenderá como ladrón en la noche. </a:t>
            </a:r>
            <a:r>
              <a:rPr lang="es-CO" dirty="0" smtClean="0">
                <a:solidFill>
                  <a:srgbClr val="FF0000"/>
                </a:solidFill>
              </a:rPr>
              <a:t>(2 Ped.3:10).</a:t>
            </a:r>
          </a:p>
          <a:p>
            <a:pPr marL="0" indent="0">
              <a:buNone/>
            </a:pPr>
            <a:endParaRPr lang="es-CO" u="sng" dirty="0" smtClean="0"/>
          </a:p>
          <a:p>
            <a:pPr marL="0" indent="0">
              <a:buNone/>
            </a:pPr>
            <a:r>
              <a:rPr lang="es-CO" u="sng" dirty="0" smtClean="0"/>
              <a:t>Esperada </a:t>
            </a:r>
            <a:r>
              <a:rPr lang="es-CO" u="sng" dirty="0"/>
              <a:t>por los </a:t>
            </a:r>
            <a:r>
              <a:rPr lang="es-CO" u="sng" dirty="0" smtClean="0"/>
              <a:t>creyentes</a:t>
            </a:r>
            <a:r>
              <a:rPr lang="es-CO" dirty="0" smtClean="0"/>
              <a:t>. Ver </a:t>
            </a:r>
            <a:r>
              <a:rPr lang="es-CO" dirty="0">
                <a:solidFill>
                  <a:srgbClr val="FF0000"/>
                </a:solidFill>
              </a:rPr>
              <a:t>(</a:t>
            </a:r>
            <a:r>
              <a:rPr lang="es-CO" dirty="0" smtClean="0">
                <a:solidFill>
                  <a:srgbClr val="FF0000"/>
                </a:solidFill>
              </a:rPr>
              <a:t>4-5). </a:t>
            </a:r>
          </a:p>
          <a:p>
            <a:r>
              <a:rPr lang="es-CO" u="sng" dirty="0" smtClean="0"/>
              <a:t>Una </a:t>
            </a:r>
            <a:r>
              <a:rPr lang="es-CO" u="sng" dirty="0"/>
              <a:t>espera </a:t>
            </a:r>
            <a:r>
              <a:rPr lang="es-CO" u="sng" dirty="0" smtClean="0"/>
              <a:t>activa</a:t>
            </a:r>
            <a:r>
              <a:rPr lang="es-CO" dirty="0" smtClean="0"/>
              <a:t>. Ver </a:t>
            </a:r>
            <a:r>
              <a:rPr lang="es-CO" dirty="0" smtClean="0">
                <a:solidFill>
                  <a:srgbClr val="FF0000"/>
                </a:solidFill>
              </a:rPr>
              <a:t>(6-8</a:t>
            </a:r>
            <a:r>
              <a:rPr lang="es-CO" dirty="0">
                <a:solidFill>
                  <a:srgbClr val="FF0000"/>
                </a:solidFill>
              </a:rPr>
              <a:t>)</a:t>
            </a:r>
            <a:r>
              <a:rPr lang="es-CO" dirty="0"/>
              <a:t> </a:t>
            </a:r>
            <a:r>
              <a:rPr lang="es-CO" dirty="0" smtClean="0"/>
              <a:t>. </a:t>
            </a:r>
          </a:p>
          <a:p>
            <a:r>
              <a:rPr lang="es-CO" u="sng" dirty="0" smtClean="0"/>
              <a:t>Exhortación </a:t>
            </a:r>
            <a:r>
              <a:rPr lang="es-CO" u="sng" dirty="0"/>
              <a:t>a </a:t>
            </a:r>
            <a:r>
              <a:rPr lang="es-CO" u="sng" dirty="0" smtClean="0"/>
              <a:t>velar.</a:t>
            </a:r>
            <a:r>
              <a:rPr lang="es-CO" dirty="0" smtClean="0"/>
              <a:t>  Ver </a:t>
            </a:r>
            <a:r>
              <a:rPr lang="es-CO" dirty="0" smtClean="0">
                <a:solidFill>
                  <a:srgbClr val="FF0000"/>
                </a:solidFill>
              </a:rPr>
              <a:t>(6-7)</a:t>
            </a:r>
            <a:r>
              <a:rPr lang="es-CO" dirty="0" smtClean="0"/>
              <a:t>.</a:t>
            </a:r>
          </a:p>
          <a:p>
            <a:r>
              <a:rPr lang="es-CO" dirty="0" smtClean="0"/>
              <a:t>Las </a:t>
            </a:r>
            <a:r>
              <a:rPr lang="es-CO" dirty="0"/>
              <a:t>armas del </a:t>
            </a:r>
            <a:r>
              <a:rPr lang="es-CO" dirty="0" smtClean="0"/>
              <a:t>cristiano. Ver </a:t>
            </a:r>
            <a:r>
              <a:rPr lang="es-CO" dirty="0" smtClean="0">
                <a:solidFill>
                  <a:srgbClr val="FF0000"/>
                </a:solidFill>
              </a:rPr>
              <a:t> </a:t>
            </a:r>
            <a:r>
              <a:rPr lang="es-CO" dirty="0">
                <a:solidFill>
                  <a:srgbClr val="FF0000"/>
                </a:solidFill>
              </a:rPr>
              <a:t>(8</a:t>
            </a:r>
            <a:r>
              <a:rPr lang="es-CO" dirty="0" smtClean="0">
                <a:solidFill>
                  <a:srgbClr val="FF0000"/>
                </a:solidFill>
              </a:rPr>
              <a:t>)</a:t>
            </a:r>
            <a:r>
              <a:rPr lang="es-CO" dirty="0" smtClean="0"/>
              <a:t>. Deben estar siempre puestas.</a:t>
            </a:r>
          </a:p>
          <a:p>
            <a:pPr marL="0" indent="0">
              <a:buNone/>
            </a:pPr>
            <a:endParaRPr lang="es-CO" dirty="0"/>
          </a:p>
          <a:p>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1700808"/>
            <a:ext cx="2596877"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627784" y="4722883"/>
            <a:ext cx="6408712" cy="1569660"/>
          </a:xfrm>
          <a:prstGeom prst="rect">
            <a:avLst/>
          </a:prstGeom>
          <a:solidFill>
            <a:schemeClr val="bg2">
              <a:lumMod val="90000"/>
            </a:schemeClr>
          </a:solidFill>
        </p:spPr>
        <p:txBody>
          <a:bodyPr wrap="square">
            <a:spAutoFit/>
          </a:bodyPr>
          <a:lstStyle/>
          <a:p>
            <a:r>
              <a:rPr lang="es-CO" sz="2400" dirty="0"/>
              <a:t>El juicio de Dios sobre creyentes e incrédulos </a:t>
            </a:r>
            <a:r>
              <a:rPr lang="es-CO" sz="2400" dirty="0" smtClean="0"/>
              <a:t>Verso </a:t>
            </a:r>
            <a:r>
              <a:rPr lang="es-CO" sz="2400" dirty="0" smtClean="0">
                <a:solidFill>
                  <a:srgbClr val="FF0000"/>
                </a:solidFill>
              </a:rPr>
              <a:t>(9;  2 Cor.5:10). </a:t>
            </a:r>
            <a:r>
              <a:rPr lang="es-CO" sz="2400" dirty="0" smtClean="0"/>
              <a:t>Se está realizando en este momento.</a:t>
            </a:r>
            <a:endParaRPr lang="es-CO" sz="2400" dirty="0"/>
          </a:p>
          <a:p>
            <a:r>
              <a:rPr lang="es-CO" sz="2400" dirty="0"/>
              <a:t>Deben Animarse mutuamente </a:t>
            </a:r>
            <a:r>
              <a:rPr lang="es-CO" sz="2400" dirty="0" smtClean="0"/>
              <a:t>Versos </a:t>
            </a:r>
            <a:r>
              <a:rPr lang="es-CO" sz="2400" dirty="0" smtClean="0">
                <a:solidFill>
                  <a:srgbClr val="FF0000"/>
                </a:solidFill>
              </a:rPr>
              <a:t>(10-11</a:t>
            </a:r>
            <a:r>
              <a:rPr lang="es-CO" sz="2400" dirty="0">
                <a:solidFill>
                  <a:srgbClr val="FF0000"/>
                </a:solidFill>
              </a:rPr>
              <a:t>).</a:t>
            </a: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4653136"/>
            <a:ext cx="2016224" cy="18640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5989879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1027"/>
                                        </p:tgtEl>
                                        <p:attrNameLst>
                                          <p:attrName>style.visibility</p:attrName>
                                        </p:attrNameLst>
                                      </p:cBhvr>
                                      <p:to>
                                        <p:strVal val="visible"/>
                                      </p:to>
                                    </p:set>
                                    <p:anim calcmode="lin" valueType="num">
                                      <p:cBhvr>
                                        <p:cTn id="13" dur="1000" fill="hold"/>
                                        <p:tgtEl>
                                          <p:spTgt spid="1027"/>
                                        </p:tgtEl>
                                        <p:attrNameLst>
                                          <p:attrName>ppt_w</p:attrName>
                                        </p:attrNameLst>
                                      </p:cBhvr>
                                      <p:tavLst>
                                        <p:tav tm="0">
                                          <p:val>
                                            <p:fltVal val="0"/>
                                          </p:val>
                                        </p:tav>
                                        <p:tav tm="100000">
                                          <p:val>
                                            <p:strVal val="#ppt_w"/>
                                          </p:val>
                                        </p:tav>
                                      </p:tavLst>
                                    </p:anim>
                                    <p:anim calcmode="lin" valueType="num">
                                      <p:cBhvr>
                                        <p:cTn id="14" dur="1000" fill="hold"/>
                                        <p:tgtEl>
                                          <p:spTgt spid="1027"/>
                                        </p:tgtEl>
                                        <p:attrNameLst>
                                          <p:attrName>ppt_h</p:attrName>
                                        </p:attrNameLst>
                                      </p:cBhvr>
                                      <p:tavLst>
                                        <p:tav tm="0">
                                          <p:val>
                                            <p:fltVal val="0"/>
                                          </p:val>
                                        </p:tav>
                                        <p:tav tm="100000">
                                          <p:val>
                                            <p:strVal val="#ppt_h"/>
                                          </p:val>
                                        </p:tav>
                                      </p:tavLst>
                                    </p:anim>
                                    <p:anim calcmode="lin" valueType="num">
                                      <p:cBhvr>
                                        <p:cTn id="15" dur="1000" fill="hold"/>
                                        <p:tgtEl>
                                          <p:spTgt spid="1027"/>
                                        </p:tgtEl>
                                        <p:attrNameLst>
                                          <p:attrName>style.rotation</p:attrName>
                                        </p:attrNameLst>
                                      </p:cBhvr>
                                      <p:tavLst>
                                        <p:tav tm="0">
                                          <p:val>
                                            <p:fltVal val="90"/>
                                          </p:val>
                                        </p:tav>
                                        <p:tav tm="100000">
                                          <p:val>
                                            <p:fltVal val="0"/>
                                          </p:val>
                                        </p:tav>
                                      </p:tavLst>
                                    </p:anim>
                                    <p:animEffect transition="in" filter="fade">
                                      <p:cBhvr>
                                        <p:cTn id="16" dur="10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832648"/>
          </a:xfrm>
          <a:solidFill>
            <a:schemeClr val="accent4">
              <a:lumMod val="75000"/>
            </a:schemeClr>
          </a:solidFill>
        </p:spPr>
        <p:txBody>
          <a:bodyPr>
            <a:normAutofit fontScale="85000" lnSpcReduction="10000"/>
          </a:bodyPr>
          <a:lstStyle/>
          <a:p>
            <a:pPr marL="0" indent="0">
              <a:buNone/>
            </a:pPr>
            <a:r>
              <a:rPr lang="es-CO" dirty="0">
                <a:solidFill>
                  <a:srgbClr val="FFFF00"/>
                </a:solidFill>
              </a:rPr>
              <a:t>“Pero acerca de los tiempos y de las ocasiones, no tenéis necesidad, hermanos, de que yo os escriba. Porque vosotros sabéis perfectamente que el día del Señor vendrá así como ladrón en la noche”</a:t>
            </a:r>
            <a:r>
              <a:rPr lang="es-CO" dirty="0"/>
              <a:t> </a:t>
            </a:r>
            <a:r>
              <a:rPr lang="es-CO" u="sng" dirty="0">
                <a:solidFill>
                  <a:schemeClr val="bg1"/>
                </a:solidFill>
              </a:rPr>
              <a:t>(1 Tesalonicenses 5:1-2).</a:t>
            </a:r>
          </a:p>
          <a:p>
            <a:endParaRPr lang="es-CO" dirty="0"/>
          </a:p>
          <a:p>
            <a:r>
              <a:rPr lang="es-CO" dirty="0" smtClean="0">
                <a:solidFill>
                  <a:srgbClr val="FFFF00"/>
                </a:solidFill>
              </a:rPr>
              <a:t>Tanto </a:t>
            </a:r>
            <a:r>
              <a:rPr lang="es-CO" dirty="0">
                <a:solidFill>
                  <a:srgbClr val="FFFF00"/>
                </a:solidFill>
              </a:rPr>
              <a:t>en el Antiguo como en el Nuevo Testamento, se presenta el “día del Señor” (es decir, la Segunda Venida de Cristo) como algo repentino, inesperado</a:t>
            </a:r>
            <a:r>
              <a:rPr lang="es-CO" dirty="0" smtClean="0">
                <a:solidFill>
                  <a:srgbClr val="FFFF00"/>
                </a:solidFill>
              </a:rPr>
              <a:t>.</a:t>
            </a:r>
          </a:p>
          <a:p>
            <a:pPr marL="0" indent="0">
              <a:buNone/>
            </a:pPr>
            <a:endParaRPr lang="es-CO" dirty="0" smtClean="0"/>
          </a:p>
          <a:p>
            <a:pPr marL="0" indent="0">
              <a:buNone/>
            </a:pPr>
            <a:r>
              <a:rPr lang="es-CO" b="1" dirty="0" smtClean="0">
                <a:solidFill>
                  <a:srgbClr val="FFFF00"/>
                </a:solidFill>
              </a:rPr>
              <a:t>El cumplimiento de las señales, nos indican que tan distante estamos de ese glorioso acontecimiento. </a:t>
            </a:r>
            <a:r>
              <a:rPr lang="es-CO" u="sng" dirty="0" smtClean="0">
                <a:solidFill>
                  <a:schemeClr val="bg1"/>
                </a:solidFill>
              </a:rPr>
              <a:t>(Ver C.S.p375,p3, y 572,p1)</a:t>
            </a:r>
            <a:r>
              <a:rPr lang="es-CO" dirty="0" smtClean="0">
                <a:solidFill>
                  <a:schemeClr val="bg1"/>
                </a:solidFill>
              </a:rPr>
              <a:t>. </a:t>
            </a:r>
            <a:r>
              <a:rPr lang="es-CO" b="1" dirty="0" smtClean="0">
                <a:solidFill>
                  <a:schemeClr val="bg1"/>
                </a:solidFill>
              </a:rPr>
              <a:t>Ver el tema 498,500 y 642.</a:t>
            </a:r>
            <a:endParaRPr lang="es-CO" b="1" dirty="0">
              <a:solidFill>
                <a:schemeClr val="bg1"/>
              </a:solidFill>
            </a:endParaRPr>
          </a:p>
        </p:txBody>
      </p:sp>
    </p:spTree>
    <p:extLst>
      <p:ext uri="{BB962C8B-B14F-4D97-AF65-F5344CB8AC3E}">
        <p14:creationId xmlns:p14="http://schemas.microsoft.com/office/powerpoint/2010/main" val="901984534"/>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82103" y="836712"/>
            <a:ext cx="6131024" cy="1728192"/>
          </a:xfrm>
          <a:solidFill>
            <a:schemeClr val="accent4">
              <a:lumMod val="40000"/>
              <a:lumOff val="60000"/>
            </a:schemeClr>
          </a:solidFill>
          <a:scene3d>
            <a:camera prst="isometricOffAxis1Right"/>
            <a:lightRig rig="threePt" dir="t"/>
          </a:scene3d>
        </p:spPr>
        <p:txBody>
          <a:bodyPr>
            <a:normAutofit fontScale="92500" lnSpcReduction="20000"/>
          </a:bodyPr>
          <a:lstStyle/>
          <a:p>
            <a:pPr marL="0" indent="0">
              <a:buNone/>
            </a:pPr>
            <a:r>
              <a:rPr lang="es-CO" dirty="0" smtClean="0"/>
              <a:t>“</a:t>
            </a:r>
            <a:r>
              <a:rPr lang="es-CO" dirty="0" smtClean="0">
                <a:latin typeface="Agency FB" pitchFamily="34" charset="0"/>
              </a:rPr>
              <a:t>que </a:t>
            </a:r>
            <a:r>
              <a:rPr lang="es-CO" dirty="0">
                <a:latin typeface="Agency FB" pitchFamily="34" charset="0"/>
              </a:rPr>
              <a:t>cuando digan: Paz y seguridad</a:t>
            </a:r>
            <a:r>
              <a:rPr lang="es-CO" dirty="0" smtClean="0">
                <a:latin typeface="Agency FB" pitchFamily="34" charset="0"/>
              </a:rPr>
              <a:t>, entonces </a:t>
            </a:r>
            <a:r>
              <a:rPr lang="es-CO" dirty="0">
                <a:latin typeface="Agency FB" pitchFamily="34" charset="0"/>
              </a:rPr>
              <a:t>vendrá sobre </a:t>
            </a:r>
            <a:r>
              <a:rPr lang="es-CO" dirty="0" smtClean="0">
                <a:latin typeface="Agency FB" pitchFamily="34" charset="0"/>
              </a:rPr>
              <a:t>ellos destrucción </a:t>
            </a:r>
            <a:r>
              <a:rPr lang="es-CO" dirty="0">
                <a:latin typeface="Agency FB" pitchFamily="34" charset="0"/>
              </a:rPr>
              <a:t>repentina, como </a:t>
            </a:r>
            <a:r>
              <a:rPr lang="es-CO" dirty="0" smtClean="0">
                <a:latin typeface="Agency FB" pitchFamily="34" charset="0"/>
              </a:rPr>
              <a:t>los dolores </a:t>
            </a:r>
            <a:r>
              <a:rPr lang="es-CO" dirty="0">
                <a:latin typeface="Agency FB" pitchFamily="34" charset="0"/>
              </a:rPr>
              <a:t>a la mujer encinta, y </a:t>
            </a:r>
            <a:r>
              <a:rPr lang="es-CO" dirty="0" smtClean="0">
                <a:latin typeface="Agency FB" pitchFamily="34" charset="0"/>
              </a:rPr>
              <a:t>no escaparán</a:t>
            </a:r>
            <a:r>
              <a:rPr lang="es-CO" dirty="0"/>
              <a:t>” </a:t>
            </a:r>
            <a:r>
              <a:rPr lang="es-CO" dirty="0">
                <a:solidFill>
                  <a:srgbClr val="FF0000"/>
                </a:solidFill>
              </a:rPr>
              <a:t>(1 Tesalonicenses 5:3</a:t>
            </a:r>
            <a:r>
              <a:rPr lang="es-CO" dirty="0" smtClean="0">
                <a:solidFill>
                  <a:srgbClr val="FF0000"/>
                </a:solidFill>
              </a:rPr>
              <a:t>).</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4469" y="476672"/>
            <a:ext cx="1387972" cy="18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82103" y="3356992"/>
            <a:ext cx="8064897" cy="2677656"/>
          </a:xfrm>
          <a:prstGeom prst="rect">
            <a:avLst/>
          </a:prstGeom>
          <a:solidFill>
            <a:schemeClr val="bg2">
              <a:lumMod val="75000"/>
            </a:schemeClr>
          </a:solidFill>
          <a:scene3d>
            <a:camera prst="isometricOffAxis1Right"/>
            <a:lightRig rig="threePt" dir="t"/>
          </a:scene3d>
        </p:spPr>
        <p:txBody>
          <a:bodyPr wrap="square">
            <a:spAutoFit/>
          </a:bodyPr>
          <a:lstStyle/>
          <a:p>
            <a:r>
              <a:rPr lang="es-CO" sz="2800" dirty="0"/>
              <a:t>Aunque las Escrituras enseñan </a:t>
            </a:r>
            <a:r>
              <a:rPr lang="es-CO" sz="2800" dirty="0" smtClean="0"/>
              <a:t>que el </a:t>
            </a:r>
            <a:r>
              <a:rPr lang="es-CO" sz="2800" dirty="0"/>
              <a:t>tiempo inmediatamente </a:t>
            </a:r>
            <a:r>
              <a:rPr lang="es-CO" sz="2800" dirty="0" smtClean="0"/>
              <a:t>anterior a </a:t>
            </a:r>
            <a:r>
              <a:rPr lang="es-CO" sz="2800" dirty="0"/>
              <a:t>la aparición de Cristo será </a:t>
            </a:r>
            <a:r>
              <a:rPr lang="es-CO" sz="2800" dirty="0" smtClean="0"/>
              <a:t>de angustia </a:t>
            </a:r>
            <a:r>
              <a:rPr lang="es-CO" sz="2800" dirty="0"/>
              <a:t>generalizada, </a:t>
            </a:r>
            <a:r>
              <a:rPr lang="es-CO" sz="2800" dirty="0" smtClean="0"/>
              <a:t>los incrédulos </a:t>
            </a:r>
            <a:r>
              <a:rPr lang="es-CO" sz="2800" dirty="0"/>
              <a:t>se </a:t>
            </a:r>
            <a:r>
              <a:rPr lang="es-CO" sz="2800" dirty="0" smtClean="0"/>
              <a:t>refugiarán obstinadamente </a:t>
            </a:r>
            <a:r>
              <a:rPr lang="es-CO" sz="2800" dirty="0"/>
              <a:t>en una </a:t>
            </a:r>
            <a:r>
              <a:rPr lang="es-CO" sz="2800" dirty="0" smtClean="0"/>
              <a:t>sensación de </a:t>
            </a:r>
            <a:r>
              <a:rPr lang="es-CO" sz="2800" dirty="0"/>
              <a:t>paz y seguridad</a:t>
            </a:r>
            <a:r>
              <a:rPr lang="es-CO" sz="2800" dirty="0" smtClean="0"/>
              <a:t>. Pero</a:t>
            </a:r>
            <a:r>
              <a:rPr lang="es-CO" sz="2800" dirty="0"/>
              <a:t>, al igual que la mujer </a:t>
            </a:r>
            <a:r>
              <a:rPr lang="es-CO" sz="2800" dirty="0" smtClean="0"/>
              <a:t>no puede </a:t>
            </a:r>
            <a:r>
              <a:rPr lang="es-CO" sz="2800" dirty="0"/>
              <a:t>escapar del parto, no </a:t>
            </a:r>
            <a:r>
              <a:rPr lang="es-CO" sz="2800" dirty="0" smtClean="0"/>
              <a:t>podrán ellos </a:t>
            </a:r>
            <a:r>
              <a:rPr lang="es-CO" sz="2800" dirty="0"/>
              <a:t>escapar de la destrucción.</a:t>
            </a:r>
          </a:p>
        </p:txBody>
      </p:sp>
      <p:sp>
        <p:nvSpPr>
          <p:cNvPr id="2" name="1 Menos"/>
          <p:cNvSpPr/>
          <p:nvPr/>
        </p:nvSpPr>
        <p:spPr>
          <a:xfrm rot="16200000">
            <a:off x="-2794128" y="3403848"/>
            <a:ext cx="7056784" cy="914400"/>
          </a:xfrm>
          <a:prstGeom prst="mathMinus">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extLst>
      <p:ext uri="{BB962C8B-B14F-4D97-AF65-F5344CB8AC3E}">
        <p14:creationId xmlns:p14="http://schemas.microsoft.com/office/powerpoint/2010/main" val="3217883326"/>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4032448"/>
          </a:xfrm>
          <a:solidFill>
            <a:schemeClr val="accent3">
              <a:lumMod val="20000"/>
              <a:lumOff val="80000"/>
            </a:schemeClr>
          </a:solidFill>
        </p:spPr>
        <p:txBody>
          <a:bodyPr>
            <a:normAutofit fontScale="92500" lnSpcReduction="20000"/>
          </a:bodyPr>
          <a:lstStyle/>
          <a:p>
            <a:pPr marL="400050" lvl="1" indent="0">
              <a:buNone/>
            </a:pPr>
            <a:r>
              <a:rPr lang="es-CO" dirty="0" smtClean="0"/>
              <a:t>“</a:t>
            </a:r>
            <a:r>
              <a:rPr lang="es-CO" dirty="0" smtClean="0">
                <a:latin typeface="Agency FB" pitchFamily="34" charset="0"/>
              </a:rPr>
              <a:t>Mas </a:t>
            </a:r>
            <a:r>
              <a:rPr lang="es-CO" dirty="0">
                <a:latin typeface="Agency FB" pitchFamily="34" charset="0"/>
              </a:rPr>
              <a:t>vosotros, hermanos, no estáis en tinieblas, para que aquel día os sorprenda como ladrón. Porque todos vosotros sois hijos de luz e hijos del día; no somos de la noche ni de las tinieblas</a:t>
            </a:r>
            <a:r>
              <a:rPr lang="es-CO" dirty="0"/>
              <a:t>” </a:t>
            </a:r>
            <a:r>
              <a:rPr lang="es-CO" dirty="0">
                <a:solidFill>
                  <a:srgbClr val="FF0000"/>
                </a:solidFill>
              </a:rPr>
              <a:t>(1 Tesalonicenses 5:4-5</a:t>
            </a:r>
            <a:r>
              <a:rPr lang="es-CO" dirty="0" smtClean="0">
                <a:solidFill>
                  <a:srgbClr val="FF0000"/>
                </a:solidFill>
              </a:rPr>
              <a:t>). </a:t>
            </a:r>
            <a:r>
              <a:rPr lang="es-CO" b="1" u="sng" dirty="0" smtClean="0"/>
              <a:t>El cristiano debe estar diariamente preparado.</a:t>
            </a:r>
          </a:p>
          <a:p>
            <a:pPr marL="400050" lvl="1" indent="0">
              <a:buNone/>
            </a:pPr>
            <a:r>
              <a:rPr lang="es-CO" dirty="0" smtClean="0"/>
              <a:t>“</a:t>
            </a:r>
            <a:r>
              <a:rPr lang="es-CO" dirty="0">
                <a:latin typeface="Agency FB" pitchFamily="34" charset="0"/>
              </a:rPr>
              <a:t>Pero sabed esto, que si supiese el padre de </a:t>
            </a:r>
            <a:r>
              <a:rPr lang="es-CO" dirty="0" smtClean="0">
                <a:latin typeface="Agency FB" pitchFamily="34" charset="0"/>
              </a:rPr>
              <a:t>familia a </a:t>
            </a:r>
            <a:r>
              <a:rPr lang="es-CO" dirty="0">
                <a:latin typeface="Agency FB" pitchFamily="34" charset="0"/>
              </a:rPr>
              <a:t>qué hora el ladrón había de venir, </a:t>
            </a:r>
            <a:r>
              <a:rPr lang="es-CO" dirty="0" smtClean="0">
                <a:latin typeface="Agency FB" pitchFamily="34" charset="0"/>
              </a:rPr>
              <a:t>velaría ciertamente</a:t>
            </a:r>
            <a:r>
              <a:rPr lang="es-CO" dirty="0">
                <a:latin typeface="Agency FB" pitchFamily="34" charset="0"/>
              </a:rPr>
              <a:t>, y no dejaría minar su casa</a:t>
            </a:r>
            <a:r>
              <a:rPr lang="es-CO" dirty="0"/>
              <a:t>” </a:t>
            </a:r>
            <a:r>
              <a:rPr lang="es-CO" dirty="0">
                <a:solidFill>
                  <a:srgbClr val="FF0000"/>
                </a:solidFill>
              </a:rPr>
              <a:t>(Lucas 12:39</a:t>
            </a:r>
            <a:r>
              <a:rPr lang="es-CO" dirty="0" smtClean="0">
                <a:solidFill>
                  <a:srgbClr val="FF0000"/>
                </a:solidFill>
              </a:rPr>
              <a:t>).</a:t>
            </a:r>
          </a:p>
          <a:p>
            <a:pPr marL="0" indent="0">
              <a:buNone/>
            </a:pPr>
            <a:r>
              <a:rPr lang="es-CO" sz="3500" b="1" dirty="0" smtClean="0"/>
              <a:t>Las </a:t>
            </a:r>
            <a:r>
              <a:rPr lang="es-CO" sz="3500" b="1" dirty="0"/>
              <a:t>palabras de Jesús son claras</a:t>
            </a:r>
            <a:r>
              <a:rPr lang="es-CO" sz="3000" dirty="0"/>
              <a:t>: </a:t>
            </a:r>
            <a:endParaRPr lang="es-CO" sz="3000" dirty="0" smtClean="0"/>
          </a:p>
          <a:p>
            <a:pPr marL="0" indent="0">
              <a:buNone/>
            </a:pPr>
            <a:r>
              <a:rPr lang="es-CO" sz="3000" dirty="0" smtClean="0"/>
              <a:t>No </a:t>
            </a:r>
            <a:r>
              <a:rPr lang="es-CO" sz="3000" dirty="0"/>
              <a:t>hay </a:t>
            </a:r>
            <a:r>
              <a:rPr lang="es-CO" sz="3000" dirty="0" smtClean="0"/>
              <a:t>excusa alguna </a:t>
            </a:r>
            <a:r>
              <a:rPr lang="es-CO" sz="3000" dirty="0"/>
              <a:t>para que su Venida nos coja desapercibidos</a:t>
            </a:r>
            <a:r>
              <a:rPr lang="es-CO" sz="3000" dirty="0" smtClean="0"/>
              <a:t>. </a:t>
            </a:r>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4149080"/>
            <a:ext cx="2808312" cy="2410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4149080"/>
            <a:ext cx="2376264" cy="2410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1342823" y="5345370"/>
            <a:ext cx="2376264" cy="584775"/>
          </a:xfrm>
          <a:prstGeom prst="rect">
            <a:avLst/>
          </a:prstGeom>
        </p:spPr>
        <p:txBody>
          <a:bodyPr wrap="square">
            <a:spAutoFit/>
          </a:bodyPr>
          <a:lstStyle/>
          <a:p>
            <a:r>
              <a:rPr lang="es-CO" sz="3200" b="1" dirty="0" smtClean="0">
                <a:solidFill>
                  <a:schemeClr val="bg1"/>
                </a:solidFill>
              </a:rPr>
              <a:t>La palabra</a:t>
            </a:r>
            <a:endParaRPr lang="es-CO" sz="3200" b="1" dirty="0">
              <a:solidFill>
                <a:schemeClr val="bg1"/>
              </a:solidFill>
            </a:endParaRPr>
          </a:p>
        </p:txBody>
      </p:sp>
      <p:sp>
        <p:nvSpPr>
          <p:cNvPr id="4" name="3 Rectángulo"/>
          <p:cNvSpPr/>
          <p:nvPr/>
        </p:nvSpPr>
        <p:spPr>
          <a:xfrm>
            <a:off x="486235" y="6165304"/>
            <a:ext cx="3834172" cy="523220"/>
          </a:xfrm>
          <a:prstGeom prst="rect">
            <a:avLst/>
          </a:prstGeom>
        </p:spPr>
        <p:txBody>
          <a:bodyPr wrap="square">
            <a:spAutoFit/>
          </a:bodyPr>
          <a:lstStyle/>
          <a:p>
            <a:r>
              <a:rPr lang="es-CO" sz="2800" b="1" dirty="0">
                <a:solidFill>
                  <a:schemeClr val="bg1"/>
                </a:solidFill>
              </a:rPr>
              <a:t>es </a:t>
            </a:r>
            <a:r>
              <a:rPr lang="es-CO" sz="2800" b="1" dirty="0" smtClean="0">
                <a:solidFill>
                  <a:schemeClr val="bg1"/>
                </a:solidFill>
              </a:rPr>
              <a:t>una obra </a:t>
            </a:r>
            <a:r>
              <a:rPr lang="es-CO" sz="2800" b="1" dirty="0">
                <a:solidFill>
                  <a:schemeClr val="bg1"/>
                </a:solidFill>
              </a:rPr>
              <a:t>de cada </a:t>
            </a:r>
            <a:r>
              <a:rPr lang="es-CO" sz="2800" b="1" dirty="0" smtClean="0">
                <a:solidFill>
                  <a:schemeClr val="bg1"/>
                </a:solidFill>
              </a:rPr>
              <a:t>día</a:t>
            </a:r>
            <a:endParaRPr lang="es-CO" sz="2800" b="1" dirty="0">
              <a:solidFill>
                <a:schemeClr val="bg1"/>
              </a:solidFill>
            </a:endParaRPr>
          </a:p>
        </p:txBody>
      </p:sp>
    </p:spTree>
    <p:extLst>
      <p:ext uri="{BB962C8B-B14F-4D97-AF65-F5344CB8AC3E}">
        <p14:creationId xmlns:p14="http://schemas.microsoft.com/office/powerpoint/2010/main" val="2075058564"/>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2050"/>
                                        </p:tgtEl>
                                        <p:attrNameLst>
                                          <p:attrName>style.visibility</p:attrName>
                                        </p:attrNameLst>
                                      </p:cBhvr>
                                      <p:to>
                                        <p:strVal val="visible"/>
                                      </p:to>
                                    </p:set>
                                    <p:animEffect transition="in" filter="randombar(horizontal)">
                                      <p:cBhvr>
                                        <p:cTn id="15" dur="500"/>
                                        <p:tgtEl>
                                          <p:spTgt spid="2050"/>
                                        </p:tgtEl>
                                      </p:cBhvr>
                                    </p:animEffect>
                                  </p:childTnLst>
                                </p:cTn>
                              </p:par>
                              <p:par>
                                <p:cTn id="16" presetID="14" presetClass="entr" presetSubtype="10" fill="hold" nodeType="withEffect">
                                  <p:stCondLst>
                                    <p:cond delay="0"/>
                                  </p:stCondLst>
                                  <p:childTnLst>
                                    <p:set>
                                      <p:cBhvr>
                                        <p:cTn id="17" dur="1" fill="hold">
                                          <p:stCondLst>
                                            <p:cond delay="0"/>
                                          </p:stCondLst>
                                        </p:cTn>
                                        <p:tgtEl>
                                          <p:spTgt spid="2051"/>
                                        </p:tgtEl>
                                        <p:attrNameLst>
                                          <p:attrName>style.visibility</p:attrName>
                                        </p:attrNameLst>
                                      </p:cBhvr>
                                      <p:to>
                                        <p:strVal val="visible"/>
                                      </p:to>
                                    </p:set>
                                    <p:animEffect transition="in" filter="randombar(horizontal)">
                                      <p:cBhvr>
                                        <p:cTn id="18" dur="500"/>
                                        <p:tgtEl>
                                          <p:spTgt spid="2051"/>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randombar(horizontal)">
                                      <p:cBhvr>
                                        <p:cTn id="21" dur="500"/>
                                        <p:tgtEl>
                                          <p:spTgt spid="2"/>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randombar(horizontal)">
                                      <p:cBhvr>
                                        <p:cTn id="2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179512" y="116632"/>
            <a:ext cx="8712968" cy="1800200"/>
          </a:xfrm>
          <a:solidFill>
            <a:schemeClr val="bg2">
              <a:lumMod val="75000"/>
            </a:schemeClr>
          </a:solidFill>
          <a:scene3d>
            <a:camera prst="orthographicFront"/>
            <a:lightRig rig="threePt" dir="t"/>
          </a:scene3d>
          <a:sp3d>
            <a:bevelT prst="angle"/>
          </a:sp3d>
        </p:spPr>
        <p:txBody>
          <a:bodyPr>
            <a:normAutofit fontScale="90000"/>
          </a:bodyPr>
          <a:lstStyle/>
          <a:p>
            <a:r>
              <a:rPr lang="es-CO" sz="2800" b="1" dirty="0" smtClean="0"/>
              <a:t>La preparación para la segunda venida involucra cinco cosas: </a:t>
            </a:r>
            <a:r>
              <a:rPr lang="es-CO" sz="2800" b="1" dirty="0" smtClean="0">
                <a:solidFill>
                  <a:srgbClr val="FF0000"/>
                </a:solidFill>
              </a:rPr>
              <a:t>(1</a:t>
            </a:r>
            <a:r>
              <a:rPr lang="es-CO" sz="2800" b="1" dirty="0" smtClean="0"/>
              <a:t>), Asistir a los cultos (</a:t>
            </a:r>
            <a:r>
              <a:rPr lang="es-CO" sz="2800" b="1" dirty="0">
                <a:solidFill>
                  <a:srgbClr val="FF0000"/>
                </a:solidFill>
              </a:rPr>
              <a:t>2</a:t>
            </a:r>
            <a:r>
              <a:rPr lang="es-CO" sz="2800" b="1" dirty="0" smtClean="0"/>
              <a:t>), Estudiar la palabra de Dios diariamente (</a:t>
            </a:r>
            <a:r>
              <a:rPr lang="es-CO" sz="2800" b="1" dirty="0">
                <a:solidFill>
                  <a:srgbClr val="FF0000"/>
                </a:solidFill>
              </a:rPr>
              <a:t>3</a:t>
            </a:r>
            <a:r>
              <a:rPr lang="es-CO" sz="2800" b="1" dirty="0" smtClean="0"/>
              <a:t>), pagar los diezmos y ofrendas (</a:t>
            </a:r>
            <a:r>
              <a:rPr lang="es-CO" sz="2800" b="1" dirty="0">
                <a:solidFill>
                  <a:srgbClr val="FF0000"/>
                </a:solidFill>
              </a:rPr>
              <a:t>4</a:t>
            </a:r>
            <a:r>
              <a:rPr lang="es-CO" sz="2800" b="1" dirty="0" smtClean="0"/>
              <a:t>), velar por las necesidades físicas del prójimo, y (</a:t>
            </a:r>
            <a:r>
              <a:rPr lang="es-CO" sz="2800" b="1" dirty="0">
                <a:solidFill>
                  <a:srgbClr val="FF0000"/>
                </a:solidFill>
              </a:rPr>
              <a:t>5</a:t>
            </a:r>
            <a:r>
              <a:rPr lang="es-CO" sz="2800" b="1" dirty="0" smtClean="0"/>
              <a:t>), darles a conocer el plan de salvación.  </a:t>
            </a:r>
            <a:endParaRPr lang="es-CO" sz="2800"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4365104"/>
            <a:ext cx="3096344" cy="17281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0012" y="2060848"/>
            <a:ext cx="4068452" cy="2160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79912" y="4365105"/>
            <a:ext cx="2232248" cy="1728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28184" y="4365106"/>
            <a:ext cx="2520280" cy="1728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11560" y="6231781"/>
            <a:ext cx="8136904" cy="584775"/>
          </a:xfrm>
          <a:prstGeom prst="rect">
            <a:avLst/>
          </a:prstGeom>
          <a:solidFill>
            <a:schemeClr val="bg2">
              <a:lumMod val="75000"/>
            </a:schemeClr>
          </a:solidFill>
          <a:scene3d>
            <a:camera prst="orthographicFront"/>
            <a:lightRig rig="threePt" dir="t"/>
          </a:scene3d>
          <a:sp3d>
            <a:bevelT prst="angle"/>
          </a:sp3d>
        </p:spPr>
        <p:txBody>
          <a:bodyPr wrap="square">
            <a:spAutoFit/>
          </a:bodyPr>
          <a:lstStyle/>
          <a:p>
            <a:r>
              <a:rPr lang="es-CO" sz="3200" b="1" dirty="0"/>
              <a:t>La preparación es una entrega diaria al Señor.</a:t>
            </a:r>
          </a:p>
        </p:txBody>
      </p:sp>
      <p:pic>
        <p:nvPicPr>
          <p:cNvPr id="1030"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1560" y="2060848"/>
            <a:ext cx="3816424" cy="2160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01149778"/>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randombar(horizontal)">
                                      <p:cBhvr>
                                        <p:cTn id="7" dur="500"/>
                                        <p:tgtEl>
                                          <p:spTgt spid="1026"/>
                                        </p:tgtEl>
                                      </p:cBhvr>
                                    </p:animEffect>
                                  </p:childTnLst>
                                </p:cTn>
                              </p:par>
                              <p:par>
                                <p:cTn id="8" presetID="14" presetClass="entr" presetSubtype="10" fill="hold" nodeType="withEffect">
                                  <p:stCondLst>
                                    <p:cond delay="0"/>
                                  </p:stCondLst>
                                  <p:childTnLst>
                                    <p:set>
                                      <p:cBhvr>
                                        <p:cTn id="9" dur="1" fill="hold">
                                          <p:stCondLst>
                                            <p:cond delay="0"/>
                                          </p:stCondLst>
                                        </p:cTn>
                                        <p:tgtEl>
                                          <p:spTgt spid="1027"/>
                                        </p:tgtEl>
                                        <p:attrNameLst>
                                          <p:attrName>style.visibility</p:attrName>
                                        </p:attrNameLst>
                                      </p:cBhvr>
                                      <p:to>
                                        <p:strVal val="visible"/>
                                      </p:to>
                                    </p:set>
                                    <p:animEffect transition="in" filter="randombar(horizontal)">
                                      <p:cBhvr>
                                        <p:cTn id="10" dur="500"/>
                                        <p:tgtEl>
                                          <p:spTgt spid="1027"/>
                                        </p:tgtEl>
                                      </p:cBhvr>
                                    </p:animEffect>
                                  </p:childTnLst>
                                </p:cTn>
                              </p:par>
                              <p:par>
                                <p:cTn id="11" presetID="14" presetClass="entr" presetSubtype="10" fill="hold" nodeType="withEffect">
                                  <p:stCondLst>
                                    <p:cond delay="0"/>
                                  </p:stCondLst>
                                  <p:childTnLst>
                                    <p:set>
                                      <p:cBhvr>
                                        <p:cTn id="12" dur="1" fill="hold">
                                          <p:stCondLst>
                                            <p:cond delay="0"/>
                                          </p:stCondLst>
                                        </p:cTn>
                                        <p:tgtEl>
                                          <p:spTgt spid="1028"/>
                                        </p:tgtEl>
                                        <p:attrNameLst>
                                          <p:attrName>style.visibility</p:attrName>
                                        </p:attrNameLst>
                                      </p:cBhvr>
                                      <p:to>
                                        <p:strVal val="visible"/>
                                      </p:to>
                                    </p:set>
                                    <p:animEffect transition="in" filter="randombar(horizontal)">
                                      <p:cBhvr>
                                        <p:cTn id="13" dur="500"/>
                                        <p:tgtEl>
                                          <p:spTgt spid="1028"/>
                                        </p:tgtEl>
                                      </p:cBhvr>
                                    </p:animEffect>
                                  </p:childTnLst>
                                </p:cTn>
                              </p:par>
                              <p:par>
                                <p:cTn id="14" presetID="14" presetClass="entr" presetSubtype="10" fill="hold" nodeType="withEffect">
                                  <p:stCondLst>
                                    <p:cond delay="0"/>
                                  </p:stCondLst>
                                  <p:childTnLst>
                                    <p:set>
                                      <p:cBhvr>
                                        <p:cTn id="15" dur="1" fill="hold">
                                          <p:stCondLst>
                                            <p:cond delay="0"/>
                                          </p:stCondLst>
                                        </p:cTn>
                                        <p:tgtEl>
                                          <p:spTgt spid="1029"/>
                                        </p:tgtEl>
                                        <p:attrNameLst>
                                          <p:attrName>style.visibility</p:attrName>
                                        </p:attrNameLst>
                                      </p:cBhvr>
                                      <p:to>
                                        <p:strVal val="visible"/>
                                      </p:to>
                                    </p:set>
                                    <p:animEffect transition="in" filter="randombar(horizontal)">
                                      <p:cBhvr>
                                        <p:cTn id="16" dur="500"/>
                                        <p:tgtEl>
                                          <p:spTgt spid="1029"/>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randombar(horizontal)">
                                      <p:cBhvr>
                                        <p:cTn id="19" dur="500"/>
                                        <p:tgtEl>
                                          <p:spTgt spid="4"/>
                                        </p:tgtEl>
                                      </p:cBhvr>
                                    </p:animEffect>
                                  </p:childTnLst>
                                </p:cTn>
                              </p:par>
                              <p:par>
                                <p:cTn id="20" presetID="14" presetClass="entr" presetSubtype="10" fill="hold" nodeType="withEffect">
                                  <p:stCondLst>
                                    <p:cond delay="0"/>
                                  </p:stCondLst>
                                  <p:childTnLst>
                                    <p:set>
                                      <p:cBhvr>
                                        <p:cTn id="21" dur="1" fill="hold">
                                          <p:stCondLst>
                                            <p:cond delay="0"/>
                                          </p:stCondLst>
                                        </p:cTn>
                                        <p:tgtEl>
                                          <p:spTgt spid="1030"/>
                                        </p:tgtEl>
                                        <p:attrNameLst>
                                          <p:attrName>style.visibility</p:attrName>
                                        </p:attrNameLst>
                                      </p:cBhvr>
                                      <p:to>
                                        <p:strVal val="visible"/>
                                      </p:to>
                                    </p:set>
                                    <p:animEffect transition="in" filter="randombar(horizontal)">
                                      <p:cBhvr>
                                        <p:cTn id="22" dur="5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04664"/>
            <a:ext cx="8280920" cy="6120680"/>
          </a:xfrm>
          <a:solidFill>
            <a:schemeClr val="accent5">
              <a:lumMod val="20000"/>
              <a:lumOff val="80000"/>
            </a:schemeClr>
          </a:solidFill>
        </p:spPr>
        <p:txBody>
          <a:bodyPr>
            <a:normAutofit fontScale="92500" lnSpcReduction="10000"/>
          </a:bodyPr>
          <a:lstStyle/>
          <a:p>
            <a:pPr marL="0" indent="0">
              <a:buNone/>
            </a:pPr>
            <a:r>
              <a:rPr lang="es-CO" dirty="0" smtClean="0"/>
              <a:t>Hay </a:t>
            </a:r>
            <a:r>
              <a:rPr lang="es-CO" dirty="0"/>
              <a:t>muchas distracciones en el mundo actual, desde los trabajos hasta </a:t>
            </a:r>
            <a:r>
              <a:rPr lang="es-CO" dirty="0" smtClean="0"/>
              <a:t>el correo </a:t>
            </a:r>
            <a:r>
              <a:rPr lang="es-CO" dirty="0"/>
              <a:t>electrónico, los entretenimientos, y el consumo de drogas y </a:t>
            </a:r>
            <a:r>
              <a:rPr lang="es-CO" dirty="0" smtClean="0"/>
              <a:t>otros elementos </a:t>
            </a:r>
            <a:r>
              <a:rPr lang="es-CO" dirty="0"/>
              <a:t>perjudiciales</a:t>
            </a:r>
            <a:r>
              <a:rPr lang="es-CO" dirty="0" smtClean="0"/>
              <a:t>. La </a:t>
            </a:r>
            <a:r>
              <a:rPr lang="es-CO" dirty="0"/>
              <a:t>apelación de Pablo nos </a:t>
            </a:r>
            <a:r>
              <a:rPr lang="es-CO" dirty="0" smtClean="0"/>
              <a:t>llega desde el primer siglo de la era cristiana. </a:t>
            </a:r>
          </a:p>
          <a:p>
            <a:pPr marL="400050" lvl="1" indent="0">
              <a:buNone/>
            </a:pPr>
            <a:endParaRPr lang="es-CO" dirty="0" smtClean="0"/>
          </a:p>
          <a:p>
            <a:pPr marL="400050" lvl="1" indent="0">
              <a:buNone/>
            </a:pPr>
            <a:r>
              <a:rPr lang="es-CO" u="sng" dirty="0" smtClean="0"/>
              <a:t>Pon </a:t>
            </a:r>
            <a:r>
              <a:rPr lang="es-CO" u="sng" dirty="0"/>
              <a:t>a un </a:t>
            </a:r>
            <a:r>
              <a:rPr lang="es-CO" u="sng" dirty="0" smtClean="0"/>
              <a:t>lado las </a:t>
            </a:r>
            <a:r>
              <a:rPr lang="es-CO" u="sng" dirty="0"/>
              <a:t>distracciones. </a:t>
            </a:r>
            <a:endParaRPr lang="es-CO" u="sng" dirty="0" smtClean="0"/>
          </a:p>
          <a:p>
            <a:pPr marL="400050" lvl="1" indent="0">
              <a:buNone/>
            </a:pPr>
            <a:r>
              <a:rPr lang="es-CO" u="sng" dirty="0" smtClean="0"/>
              <a:t>Pon </a:t>
            </a:r>
            <a:r>
              <a:rPr lang="es-CO" u="sng" dirty="0"/>
              <a:t>la Palabra </a:t>
            </a:r>
            <a:r>
              <a:rPr lang="es-CO" u="sng" dirty="0" smtClean="0"/>
              <a:t>de Dios </a:t>
            </a:r>
            <a:r>
              <a:rPr lang="es-CO" u="sng" dirty="0"/>
              <a:t>primero en tu vida</a:t>
            </a:r>
            <a:r>
              <a:rPr lang="es-CO" dirty="0"/>
              <a:t>, y </a:t>
            </a:r>
            <a:r>
              <a:rPr lang="es-CO" dirty="0" smtClean="0"/>
              <a:t>de esta forma, no serás abrumado </a:t>
            </a:r>
            <a:r>
              <a:rPr lang="es-CO" dirty="0"/>
              <a:t>por los </a:t>
            </a:r>
            <a:r>
              <a:rPr lang="es-CO" dirty="0" smtClean="0"/>
              <a:t>eventos finales, no importa </a:t>
            </a:r>
            <a:r>
              <a:rPr lang="es-CO" dirty="0"/>
              <a:t>cuán inesperados sean.</a:t>
            </a:r>
          </a:p>
          <a:p>
            <a:pPr marL="400050" lvl="1" indent="0">
              <a:buNone/>
            </a:pPr>
            <a:endParaRPr lang="es-CO" dirty="0" smtClean="0"/>
          </a:p>
          <a:p>
            <a:pPr marL="400050" lvl="1" indent="0">
              <a:buNone/>
            </a:pPr>
            <a:r>
              <a:rPr lang="es-CO" dirty="0" smtClean="0"/>
              <a:t>Él dice: “</a:t>
            </a:r>
            <a:r>
              <a:rPr lang="es-CO" dirty="0" smtClean="0">
                <a:latin typeface="Agency FB" pitchFamily="34" charset="0"/>
              </a:rPr>
              <a:t>Por </a:t>
            </a:r>
            <a:r>
              <a:rPr lang="es-CO" dirty="0">
                <a:latin typeface="Agency FB" pitchFamily="34" charset="0"/>
              </a:rPr>
              <a:t>tanto, no durmamos como los demás, sino velemos y seamos sobrios. Pues los que duermen, de noche duermen, y los que se embriagan, de noche se embriagan</a:t>
            </a:r>
            <a:r>
              <a:rPr lang="es-CO" dirty="0"/>
              <a:t>” </a:t>
            </a:r>
            <a:r>
              <a:rPr lang="es-CO" dirty="0">
                <a:solidFill>
                  <a:srgbClr val="FF0000"/>
                </a:solidFill>
              </a:rPr>
              <a:t>(1 Tesalonicenses 5:6-7</a:t>
            </a:r>
            <a:r>
              <a:rPr lang="es-CO" dirty="0" smtClean="0">
                <a:solidFill>
                  <a:srgbClr val="FF0000"/>
                </a:solidFill>
              </a:rPr>
              <a:t>).</a:t>
            </a:r>
          </a:p>
        </p:txBody>
      </p:sp>
    </p:spTree>
    <p:extLst>
      <p:ext uri="{BB962C8B-B14F-4D97-AF65-F5344CB8AC3E}">
        <p14:creationId xmlns:p14="http://schemas.microsoft.com/office/powerpoint/2010/main" val="3438708664"/>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anim calcmode="lin" valueType="num">
                                      <p:cBhvr>
                                        <p:cTn id="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2" end="2"/>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2000"/>
                                        <p:tgtEl>
                                          <p:spTgt spid="3">
                                            <p:txEl>
                                              <p:pRg st="5" end="5"/>
                                            </p:txEl>
                                          </p:spTgt>
                                        </p:tgtEl>
                                      </p:cBhvr>
                                    </p:animEffect>
                                    <p:anim calcmode="lin" valueType="num">
                                      <p:cBhvr>
                                        <p:cTn id="1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5842992" cy="3096344"/>
          </a:xfrm>
          <a:scene3d>
            <a:camera prst="isometricOffAxis1Right"/>
            <a:lightRig rig="threePt" dir="t"/>
          </a:scene3d>
        </p:spPr>
        <p:txBody>
          <a:bodyPr>
            <a:normAutofit fontScale="85000" lnSpcReduction="20000"/>
          </a:bodyPr>
          <a:lstStyle/>
          <a:p>
            <a:pPr marL="0" indent="0">
              <a:buNone/>
            </a:pPr>
            <a:r>
              <a:rPr lang="es-CO" b="1" dirty="0">
                <a:solidFill>
                  <a:schemeClr val="bg1"/>
                </a:solidFill>
              </a:rPr>
              <a:t>Después de recordarnos que somos del día y no de la </a:t>
            </a:r>
            <a:r>
              <a:rPr lang="es-CO" b="1" dirty="0" smtClean="0">
                <a:solidFill>
                  <a:schemeClr val="bg1"/>
                </a:solidFill>
              </a:rPr>
              <a:t>noche, Pablo </a:t>
            </a:r>
            <a:r>
              <a:rPr lang="es-CO" b="1" dirty="0">
                <a:solidFill>
                  <a:schemeClr val="bg1"/>
                </a:solidFill>
              </a:rPr>
              <a:t>nos amonesta a vivir en consecuencia con esta realidad. </a:t>
            </a:r>
            <a:endParaRPr lang="es-CO" b="1" dirty="0" smtClean="0">
              <a:solidFill>
                <a:schemeClr val="bg1"/>
              </a:solidFill>
            </a:endParaRPr>
          </a:p>
          <a:p>
            <a:pPr marL="0" indent="0">
              <a:buNone/>
            </a:pPr>
            <a:r>
              <a:rPr lang="es-CO" b="1" dirty="0" smtClean="0">
                <a:solidFill>
                  <a:schemeClr val="bg1"/>
                </a:solidFill>
              </a:rPr>
              <a:t>No </a:t>
            </a:r>
            <a:r>
              <a:rPr lang="es-CO" b="1" dirty="0">
                <a:solidFill>
                  <a:schemeClr val="bg1"/>
                </a:solidFill>
              </a:rPr>
              <a:t>imitemos a los que están en tinieblas. Somos del día. Hemos sido iluminados por la luz y debemos reflejarla en nuestras vidas. </a:t>
            </a:r>
            <a:endParaRPr lang="es-CO" b="1" dirty="0" smtClean="0">
              <a:solidFill>
                <a:schemeClr val="bg1"/>
              </a:solidFill>
            </a:endParaRPr>
          </a:p>
        </p:txBody>
      </p:sp>
      <p:sp>
        <p:nvSpPr>
          <p:cNvPr id="4" name="3 Rectángulo"/>
          <p:cNvSpPr/>
          <p:nvPr/>
        </p:nvSpPr>
        <p:spPr>
          <a:xfrm>
            <a:off x="3203848" y="3833351"/>
            <a:ext cx="5256584" cy="1815882"/>
          </a:xfrm>
          <a:prstGeom prst="rect">
            <a:avLst/>
          </a:prstGeom>
          <a:scene3d>
            <a:camera prst="isometricOffAxis1Right"/>
            <a:lightRig rig="threePt" dir="t"/>
          </a:scene3d>
        </p:spPr>
        <p:txBody>
          <a:bodyPr wrap="square">
            <a:spAutoFit/>
          </a:bodyPr>
          <a:lstStyle/>
          <a:p>
            <a:r>
              <a:rPr lang="es-CO" sz="2800" b="1" dirty="0">
                <a:solidFill>
                  <a:srgbClr val="FFFF00"/>
                </a:solidFill>
              </a:rPr>
              <a:t>La Venida de Jesús no despertará a nadie. Por tanto, es hoy cuando debemos estar despiertos y </a:t>
            </a:r>
            <a:r>
              <a:rPr lang="es-CO" sz="2800" b="1" dirty="0" smtClean="0">
                <a:solidFill>
                  <a:srgbClr val="FFFF00"/>
                </a:solidFill>
              </a:rPr>
              <a:t>preparados.</a:t>
            </a:r>
            <a:endParaRPr lang="es-CO" sz="2800" b="1" dirty="0">
              <a:solidFill>
                <a:srgbClr val="FFFF00"/>
              </a:solidFill>
            </a:endParaRPr>
          </a:p>
        </p:txBody>
      </p:sp>
      <p:pic>
        <p:nvPicPr>
          <p:cNvPr id="410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833351"/>
            <a:ext cx="2952328" cy="2836009"/>
          </a:xfrm>
          <a:prstGeom prst="rect">
            <a:avLst/>
          </a:prstGeom>
          <a:noFill/>
          <a:ln>
            <a:noFill/>
          </a:ln>
          <a:effectLst/>
          <a:scene3d>
            <a:camera prst="isometricOffAxis1Right"/>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176" y="476672"/>
            <a:ext cx="2495153" cy="2736304"/>
          </a:xfrm>
          <a:prstGeom prst="rect">
            <a:avLst/>
          </a:prstGeom>
          <a:noFill/>
          <a:ln>
            <a:noFill/>
          </a:ln>
          <a:effectLst/>
          <a:scene3d>
            <a:camera prst="isometricOffAxis1Right"/>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80153123"/>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nodeType="withEffect">
                                  <p:stCondLst>
                                    <p:cond delay="0"/>
                                  </p:stCondLst>
                                  <p:childTnLst>
                                    <p:set>
                                      <p:cBhvr>
                                        <p:cTn id="9" dur="1" fill="hold">
                                          <p:stCondLst>
                                            <p:cond delay="0"/>
                                          </p:stCondLst>
                                        </p:cTn>
                                        <p:tgtEl>
                                          <p:spTgt spid="4100"/>
                                        </p:tgtEl>
                                        <p:attrNameLst>
                                          <p:attrName>style.visibility</p:attrName>
                                        </p:attrNameLst>
                                      </p:cBhvr>
                                      <p:to>
                                        <p:strVal val="visible"/>
                                      </p:to>
                                    </p:set>
                                    <p:animEffect transition="in" filter="barn(inVertical)">
                                      <p:cBhvr>
                                        <p:cTn id="10" dur="500"/>
                                        <p:tgtEl>
                                          <p:spTgt spid="4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770984" cy="3600400"/>
          </a:xfrm>
          <a:scene3d>
            <a:camera prst="isometricOffAxis1Right"/>
            <a:lightRig rig="threePt" dir="t"/>
          </a:scene3d>
        </p:spPr>
        <p:txBody>
          <a:bodyPr>
            <a:normAutofit/>
          </a:bodyPr>
          <a:lstStyle/>
          <a:p>
            <a:pPr marL="0" indent="0">
              <a:buNone/>
            </a:pPr>
            <a:r>
              <a:rPr lang="es-CO" dirty="0" smtClean="0"/>
              <a:t> </a:t>
            </a:r>
          </a:p>
          <a:p>
            <a:pPr marL="0" indent="0">
              <a:buNone/>
            </a:pPr>
            <a:endParaRPr lang="es-CO" dirty="0"/>
          </a:p>
          <a:p>
            <a:pPr marL="0" indent="0">
              <a:buNone/>
            </a:pPr>
            <a:r>
              <a:rPr lang="es-CO" b="1" dirty="0" smtClean="0">
                <a:solidFill>
                  <a:schemeClr val="bg1"/>
                </a:solidFill>
              </a:rPr>
              <a:t>Vivimos </a:t>
            </a:r>
            <a:r>
              <a:rPr lang="es-CO" b="1" dirty="0">
                <a:solidFill>
                  <a:schemeClr val="bg1"/>
                </a:solidFill>
              </a:rPr>
              <a:t>en un tiempo cuando no podemos ni por </a:t>
            </a:r>
            <a:r>
              <a:rPr lang="es-CO" b="1" dirty="0" smtClean="0">
                <a:solidFill>
                  <a:schemeClr val="bg1"/>
                </a:solidFill>
              </a:rPr>
              <a:t>un momento </a:t>
            </a:r>
            <a:r>
              <a:rPr lang="es-CO" b="1" dirty="0">
                <a:solidFill>
                  <a:schemeClr val="bg1"/>
                </a:solidFill>
              </a:rPr>
              <a:t>apartar los ojos espirituales de Cristo. </a:t>
            </a:r>
            <a:r>
              <a:rPr lang="es-CO" b="1" dirty="0" smtClean="0">
                <a:solidFill>
                  <a:schemeClr val="bg1"/>
                </a:solidFill>
              </a:rPr>
              <a:t>Su amonestación </a:t>
            </a:r>
            <a:r>
              <a:rPr lang="es-CO" b="1" dirty="0">
                <a:solidFill>
                  <a:schemeClr val="bg1"/>
                </a:solidFill>
              </a:rPr>
              <a:t>es: </a:t>
            </a:r>
            <a:endParaRPr lang="es-CO" b="1" dirty="0" smtClean="0">
              <a:solidFill>
                <a:schemeClr val="bg1"/>
              </a:solidFill>
            </a:endParaRPr>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1124744"/>
            <a:ext cx="2448272" cy="3096344"/>
          </a:xfrm>
          <a:prstGeom prst="rect">
            <a:avLst/>
          </a:prstGeom>
          <a:noFill/>
          <a:ln>
            <a:noFill/>
          </a:ln>
          <a:effectLst/>
          <a:scene3d>
            <a:camera prst="isometricOffAxis1Right"/>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403648" y="4293096"/>
            <a:ext cx="6048672" cy="1600438"/>
          </a:xfrm>
          <a:prstGeom prst="rect">
            <a:avLst/>
          </a:prstGeom>
          <a:scene3d>
            <a:camera prst="isometricOffAxis1Right"/>
            <a:lightRig rig="threePt" dir="t"/>
          </a:scene3d>
        </p:spPr>
        <p:txBody>
          <a:bodyPr wrap="square">
            <a:spAutoFit/>
          </a:bodyPr>
          <a:lstStyle/>
          <a:p>
            <a:endParaRPr lang="es-CO" dirty="0"/>
          </a:p>
          <a:p>
            <a:r>
              <a:rPr lang="es-CO" sz="3200" dirty="0">
                <a:solidFill>
                  <a:srgbClr val="FFFF00"/>
                </a:solidFill>
              </a:rPr>
              <a:t>"</a:t>
            </a:r>
            <a:r>
              <a:rPr lang="es-CO" sz="4000" b="1" dirty="0">
                <a:solidFill>
                  <a:srgbClr val="FFFF00"/>
                </a:solidFill>
              </a:rPr>
              <a:t>Y lo que a vosotros digo, a todos lo digo: Velad". </a:t>
            </a:r>
          </a:p>
        </p:txBody>
      </p:sp>
    </p:spTree>
    <p:extLst>
      <p:ext uri="{BB962C8B-B14F-4D97-AF65-F5344CB8AC3E}">
        <p14:creationId xmlns:p14="http://schemas.microsoft.com/office/powerpoint/2010/main" val="3505973090"/>
      </p:ext>
    </p:extLst>
  </p:cSld>
  <p:clrMapOvr>
    <a:masterClrMapping/>
  </p:clrMapOvr>
  <p:transition spd="slow">
    <p:cove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2"/>
            <a:ext cx="8913417" cy="6048672"/>
          </a:xfrm>
          <a:scene3d>
            <a:camera prst="isometricOffAxis2Left"/>
            <a:lightRig rig="threePt" dir="t"/>
          </a:scene3d>
        </p:spPr>
        <p:txBody>
          <a:bodyPr>
            <a:normAutofit fontScale="85000" lnSpcReduction="10000"/>
          </a:bodyPr>
          <a:lstStyle/>
          <a:p>
            <a:pPr marL="0" indent="0">
              <a:buNone/>
            </a:pPr>
            <a:r>
              <a:rPr lang="es-CO" sz="3500" b="1" dirty="0"/>
              <a:t>¿Hay, algún cristiano profeso que no necesite </a:t>
            </a:r>
            <a:r>
              <a:rPr lang="es-CO" sz="3500" b="1" dirty="0" smtClean="0"/>
              <a:t>esta amonestación</a:t>
            </a:r>
            <a:r>
              <a:rPr lang="es-CO" sz="3500" b="1" dirty="0"/>
              <a:t>, y cuyo corazón no soportará la </a:t>
            </a:r>
            <a:r>
              <a:rPr lang="es-CO" sz="3500" b="1" dirty="0" smtClean="0"/>
              <a:t>vigilia?</a:t>
            </a:r>
          </a:p>
          <a:p>
            <a:pPr marL="0" indent="0">
              <a:buNone/>
            </a:pPr>
            <a:endParaRPr lang="es-CO" dirty="0" smtClean="0"/>
          </a:p>
          <a:p>
            <a:pPr marL="400050" lvl="1" indent="0">
              <a:buNone/>
            </a:pPr>
            <a:r>
              <a:rPr lang="es-CO" sz="3300" b="1" dirty="0" smtClean="0">
                <a:solidFill>
                  <a:srgbClr val="0070C0"/>
                </a:solidFill>
              </a:rPr>
              <a:t>Hay </a:t>
            </a:r>
            <a:r>
              <a:rPr lang="es-CO" sz="3300" b="1" dirty="0">
                <a:solidFill>
                  <a:srgbClr val="0070C0"/>
                </a:solidFill>
              </a:rPr>
              <a:t>que mantener el corazón velando constantemente </a:t>
            </a:r>
            <a:r>
              <a:rPr lang="es-CO" sz="3300" b="1" dirty="0" smtClean="0">
                <a:solidFill>
                  <a:srgbClr val="0070C0"/>
                </a:solidFill>
              </a:rPr>
              <a:t>y con </a:t>
            </a:r>
            <a:r>
              <a:rPr lang="es-CO" sz="3300" b="1" dirty="0">
                <a:solidFill>
                  <a:srgbClr val="0070C0"/>
                </a:solidFill>
              </a:rPr>
              <a:t>toda diligencia</a:t>
            </a:r>
            <a:r>
              <a:rPr lang="es-CO" sz="3300" b="1" dirty="0" smtClean="0">
                <a:solidFill>
                  <a:srgbClr val="0070C0"/>
                </a:solidFill>
              </a:rPr>
              <a:t>. Vigilad </a:t>
            </a:r>
            <a:r>
              <a:rPr lang="es-CO" sz="3300" b="1" dirty="0">
                <a:solidFill>
                  <a:srgbClr val="0070C0"/>
                </a:solidFill>
              </a:rPr>
              <a:t>la furtiva aproximación del enemigo; velad </a:t>
            </a:r>
            <a:r>
              <a:rPr lang="es-CO" sz="3300" b="1" dirty="0" smtClean="0">
                <a:solidFill>
                  <a:srgbClr val="0070C0"/>
                </a:solidFill>
              </a:rPr>
              <a:t>contra los </a:t>
            </a:r>
            <a:r>
              <a:rPr lang="es-CO" sz="3300" b="1" dirty="0">
                <a:solidFill>
                  <a:srgbClr val="0070C0"/>
                </a:solidFill>
              </a:rPr>
              <a:t>antiguos hábitos e inclinaciones naturales, para que </a:t>
            </a:r>
            <a:r>
              <a:rPr lang="es-CO" sz="3300" b="1" dirty="0" smtClean="0">
                <a:solidFill>
                  <a:srgbClr val="0070C0"/>
                </a:solidFill>
              </a:rPr>
              <a:t>no se </a:t>
            </a:r>
            <a:r>
              <a:rPr lang="es-CO" sz="3300" b="1" dirty="0">
                <a:solidFill>
                  <a:srgbClr val="0070C0"/>
                </a:solidFill>
              </a:rPr>
              <a:t>afirmen; hacedlos retroceder, y velad; </a:t>
            </a:r>
            <a:r>
              <a:rPr lang="es-CO" sz="3300" b="1" dirty="0" smtClean="0">
                <a:solidFill>
                  <a:srgbClr val="0070C0"/>
                </a:solidFill>
              </a:rPr>
              <a:t>hacedlos retroceder </a:t>
            </a:r>
            <a:r>
              <a:rPr lang="es-CO" sz="3300" b="1" dirty="0">
                <a:solidFill>
                  <a:srgbClr val="0070C0"/>
                </a:solidFill>
              </a:rPr>
              <a:t>cien veces si es necesario. </a:t>
            </a:r>
            <a:endParaRPr lang="es-CO" sz="3300" b="1" dirty="0" smtClean="0">
              <a:solidFill>
                <a:srgbClr val="0070C0"/>
              </a:solidFill>
            </a:endParaRPr>
          </a:p>
          <a:p>
            <a:pPr marL="0" indent="0">
              <a:buNone/>
            </a:pPr>
            <a:endParaRPr lang="es-CO" dirty="0" smtClean="0"/>
          </a:p>
          <a:p>
            <a:pPr marL="0" indent="0">
              <a:buNone/>
            </a:pPr>
            <a:r>
              <a:rPr lang="es-CO" dirty="0" smtClean="0"/>
              <a:t>Vigilad los pensamientos</a:t>
            </a:r>
            <a:r>
              <a:rPr lang="es-CO" dirty="0"/>
              <a:t>, vigilad los planes para que no se </a:t>
            </a:r>
            <a:r>
              <a:rPr lang="es-CO" dirty="0" smtClean="0"/>
              <a:t>vuelvan egoístas</a:t>
            </a:r>
            <a:r>
              <a:rPr lang="es-CO" dirty="0"/>
              <a:t>. Velad y orad para que no entréis en tentación” </a:t>
            </a:r>
            <a:endParaRPr lang="es-CO" dirty="0" smtClean="0"/>
          </a:p>
          <a:p>
            <a:pPr marL="0" indent="0">
              <a:buNone/>
            </a:pPr>
            <a:r>
              <a:rPr lang="es-CO" b="1" u="sng" dirty="0" smtClean="0">
                <a:solidFill>
                  <a:srgbClr val="FFFF00"/>
                </a:solidFill>
              </a:rPr>
              <a:t>Elena </a:t>
            </a:r>
            <a:r>
              <a:rPr lang="es-CO" b="1" u="sng" dirty="0">
                <a:solidFill>
                  <a:srgbClr val="FFFF00"/>
                </a:solidFill>
              </a:rPr>
              <a:t>G. de White, A fin de conocerle, 11 de </a:t>
            </a:r>
            <a:r>
              <a:rPr lang="es-CO" b="1" u="sng" dirty="0" smtClean="0">
                <a:solidFill>
                  <a:srgbClr val="FFFF00"/>
                </a:solidFill>
              </a:rPr>
              <a:t>diciembre.</a:t>
            </a:r>
            <a:endParaRPr lang="es-CO" b="1" u="sng" dirty="0">
              <a:solidFill>
                <a:srgbClr val="FFFF00"/>
              </a:solidFill>
            </a:endParaRPr>
          </a:p>
        </p:txBody>
      </p:sp>
    </p:spTree>
    <p:extLst>
      <p:ext uri="{BB962C8B-B14F-4D97-AF65-F5344CB8AC3E}">
        <p14:creationId xmlns:p14="http://schemas.microsoft.com/office/powerpoint/2010/main" val="2213308925"/>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heel(1)">
                                      <p:cBhvr>
                                        <p:cTn id="10" dur="2000"/>
                                        <p:tgtEl>
                                          <p:spTgt spid="3">
                                            <p:txEl>
                                              <p:pRg st="4" end="4"/>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wheel(1)">
                                      <p:cBhvr>
                                        <p:cTn id="13"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338936" cy="3024336"/>
          </a:xfrm>
          <a:scene3d>
            <a:camera prst="isometricOffAxis1Right"/>
            <a:lightRig rig="threePt" dir="t"/>
          </a:scene3d>
        </p:spPr>
        <p:txBody>
          <a:bodyPr>
            <a:normAutofit/>
          </a:bodyPr>
          <a:lstStyle/>
          <a:p>
            <a:pPr marL="0" indent="0">
              <a:buNone/>
            </a:pPr>
            <a:r>
              <a:rPr lang="es-CO" dirty="0" smtClean="0"/>
              <a:t>“Pero </a:t>
            </a:r>
            <a:r>
              <a:rPr lang="es-CO" dirty="0"/>
              <a:t>nosotros, que somos del día, seamos sobrios</a:t>
            </a:r>
            <a:r>
              <a:rPr lang="es-CO" dirty="0" smtClean="0"/>
              <a:t>, habiéndonos </a:t>
            </a:r>
            <a:r>
              <a:rPr lang="es-CO" dirty="0"/>
              <a:t>vestido con la coraza de fe y de amor, </a:t>
            </a:r>
            <a:r>
              <a:rPr lang="es-CO" dirty="0" smtClean="0"/>
              <a:t>y con </a:t>
            </a:r>
            <a:r>
              <a:rPr lang="es-CO" dirty="0"/>
              <a:t>la esperanza de salvación como yelmo” </a:t>
            </a:r>
            <a:r>
              <a:rPr lang="es-CO" dirty="0">
                <a:solidFill>
                  <a:srgbClr val="FF0000"/>
                </a:solidFill>
              </a:rPr>
              <a:t>(1 Tesalonicenses 5:8</a:t>
            </a:r>
            <a:r>
              <a:rPr lang="es-CO" dirty="0" smtClean="0">
                <a:solidFill>
                  <a:srgbClr val="FF0000"/>
                </a:solidFill>
              </a:rPr>
              <a:t>)</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332656"/>
            <a:ext cx="2952328" cy="3240360"/>
          </a:xfrm>
          <a:prstGeom prst="rect">
            <a:avLst/>
          </a:prstGeom>
          <a:noFill/>
          <a:ln>
            <a:noFill/>
          </a:ln>
          <a:effectLst/>
          <a:scene3d>
            <a:camera prst="isometricOffAxis1Right"/>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755576" y="3933056"/>
            <a:ext cx="7488832" cy="2554545"/>
          </a:xfrm>
          <a:prstGeom prst="rect">
            <a:avLst/>
          </a:prstGeom>
          <a:scene3d>
            <a:camera prst="isometricOffAxis1Right"/>
            <a:lightRig rig="threePt" dir="t"/>
          </a:scene3d>
        </p:spPr>
        <p:txBody>
          <a:bodyPr wrap="square">
            <a:spAutoFit/>
          </a:bodyPr>
          <a:lstStyle/>
          <a:p>
            <a:r>
              <a:rPr lang="es-CO" sz="3200" dirty="0" smtClean="0"/>
              <a:t>Leer </a:t>
            </a:r>
            <a:r>
              <a:rPr lang="es-CO" sz="3200" dirty="0" smtClean="0">
                <a:solidFill>
                  <a:srgbClr val="FF0000"/>
                </a:solidFill>
              </a:rPr>
              <a:t>Efesios 6:10-18</a:t>
            </a:r>
            <a:r>
              <a:rPr lang="es-CO" sz="3200" dirty="0" smtClean="0"/>
              <a:t>, donde Pablo </a:t>
            </a:r>
            <a:r>
              <a:rPr lang="es-CO" sz="3200" dirty="0"/>
              <a:t>nos enseña la armadura completa del cristiano, con la que podemos </a:t>
            </a:r>
            <a:r>
              <a:rPr lang="es-CO" sz="3200" dirty="0" smtClean="0"/>
              <a:t> “</a:t>
            </a:r>
            <a:r>
              <a:rPr lang="es-CO" sz="3200" u="sng" dirty="0"/>
              <a:t>resistir en el día malo, y habiendo acabado todo, estar firmes</a:t>
            </a:r>
            <a:r>
              <a:rPr lang="es-CO" sz="3200" dirty="0"/>
              <a:t>”. </a:t>
            </a:r>
          </a:p>
        </p:txBody>
      </p:sp>
    </p:spTree>
    <p:extLst>
      <p:ext uri="{BB962C8B-B14F-4D97-AF65-F5344CB8AC3E}">
        <p14:creationId xmlns:p14="http://schemas.microsoft.com/office/powerpoint/2010/main" val="149364501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circle(in)">
                                      <p:cBhvr>
                                        <p:cTn id="7"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075240" cy="1656184"/>
          </a:xfrm>
          <a:solidFill>
            <a:schemeClr val="bg2">
              <a:lumMod val="90000"/>
            </a:schemeClr>
          </a:solidFill>
        </p:spPr>
        <p:txBody>
          <a:bodyPr>
            <a:normAutofit/>
          </a:bodyPr>
          <a:lstStyle/>
          <a:p>
            <a:pPr marL="0" indent="0">
              <a:buNone/>
            </a:pPr>
            <a:r>
              <a:rPr lang="es-CO" dirty="0" smtClean="0"/>
              <a:t>Pablo enfatiza aquí las tres principales virtudes cristianas (</a:t>
            </a:r>
            <a:r>
              <a:rPr lang="es-CO" dirty="0" smtClean="0">
                <a:latin typeface="Agency FB" pitchFamily="34" charset="0"/>
              </a:rPr>
              <a:t>fe, esperanza y amor</a:t>
            </a:r>
            <a:r>
              <a:rPr lang="es-CO" dirty="0" smtClean="0"/>
              <a:t>) como las principales armas del cristiano. </a:t>
            </a:r>
          </a:p>
          <a:p>
            <a:pPr marL="0" indent="0">
              <a:buNone/>
            </a:pPr>
            <a:endParaRPr lang="es-CO" dirty="0" smtClean="0"/>
          </a:p>
          <a:p>
            <a:endParaRPr lang="es-CO" dirty="0"/>
          </a:p>
        </p:txBody>
      </p:sp>
      <p:sp>
        <p:nvSpPr>
          <p:cNvPr id="4" name="3 Rectángulo"/>
          <p:cNvSpPr/>
          <p:nvPr/>
        </p:nvSpPr>
        <p:spPr>
          <a:xfrm>
            <a:off x="899592" y="2832585"/>
            <a:ext cx="4572000" cy="3539430"/>
          </a:xfrm>
          <a:prstGeom prst="rect">
            <a:avLst/>
          </a:prstGeom>
          <a:solidFill>
            <a:schemeClr val="bg2">
              <a:lumMod val="90000"/>
            </a:schemeClr>
          </a:solidFill>
        </p:spPr>
        <p:txBody>
          <a:bodyPr>
            <a:spAutoFit/>
          </a:bodyPr>
          <a:lstStyle/>
          <a:p>
            <a:r>
              <a:rPr lang="es-CO" sz="3200" dirty="0"/>
              <a:t>Con la coraza que protege nuestro corazón y el yelmo que protege nuestro cerebro, mantendremos puros nuestros sentimientos y nuestros pensamientos.</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486163"/>
            <a:ext cx="2017713" cy="2116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5753" y="4869159"/>
            <a:ext cx="1798637" cy="1785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93416234"/>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6146"/>
                                        </p:tgtEl>
                                        <p:attrNameLst>
                                          <p:attrName>style.visibility</p:attrName>
                                        </p:attrNameLst>
                                      </p:cBhvr>
                                      <p:to>
                                        <p:strVal val="visible"/>
                                      </p:to>
                                    </p:set>
                                    <p:anim calcmode="lin" valueType="num">
                                      <p:cBhvr>
                                        <p:cTn id="13" dur="1000" fill="hold"/>
                                        <p:tgtEl>
                                          <p:spTgt spid="6146"/>
                                        </p:tgtEl>
                                        <p:attrNameLst>
                                          <p:attrName>ppt_w</p:attrName>
                                        </p:attrNameLst>
                                      </p:cBhvr>
                                      <p:tavLst>
                                        <p:tav tm="0">
                                          <p:val>
                                            <p:fltVal val="0"/>
                                          </p:val>
                                        </p:tav>
                                        <p:tav tm="100000">
                                          <p:val>
                                            <p:strVal val="#ppt_w"/>
                                          </p:val>
                                        </p:tav>
                                      </p:tavLst>
                                    </p:anim>
                                    <p:anim calcmode="lin" valueType="num">
                                      <p:cBhvr>
                                        <p:cTn id="14" dur="1000" fill="hold"/>
                                        <p:tgtEl>
                                          <p:spTgt spid="6146"/>
                                        </p:tgtEl>
                                        <p:attrNameLst>
                                          <p:attrName>ppt_h</p:attrName>
                                        </p:attrNameLst>
                                      </p:cBhvr>
                                      <p:tavLst>
                                        <p:tav tm="0">
                                          <p:val>
                                            <p:fltVal val="0"/>
                                          </p:val>
                                        </p:tav>
                                        <p:tav tm="100000">
                                          <p:val>
                                            <p:strVal val="#ppt_h"/>
                                          </p:val>
                                        </p:tav>
                                      </p:tavLst>
                                    </p:anim>
                                    <p:anim calcmode="lin" valueType="num">
                                      <p:cBhvr>
                                        <p:cTn id="15" dur="1000" fill="hold"/>
                                        <p:tgtEl>
                                          <p:spTgt spid="6146"/>
                                        </p:tgtEl>
                                        <p:attrNameLst>
                                          <p:attrName>style.rotation</p:attrName>
                                        </p:attrNameLst>
                                      </p:cBhvr>
                                      <p:tavLst>
                                        <p:tav tm="0">
                                          <p:val>
                                            <p:fltVal val="90"/>
                                          </p:val>
                                        </p:tav>
                                        <p:tav tm="100000">
                                          <p:val>
                                            <p:fltVal val="0"/>
                                          </p:val>
                                        </p:tav>
                                      </p:tavLst>
                                    </p:anim>
                                    <p:animEffect transition="in" filter="fade">
                                      <p:cBhvr>
                                        <p:cTn id="16" dur="1000"/>
                                        <p:tgtEl>
                                          <p:spTgt spid="6146"/>
                                        </p:tgtEl>
                                      </p:cBhvr>
                                    </p:animEffect>
                                  </p:childTnLst>
                                </p:cTn>
                              </p:par>
                              <p:par>
                                <p:cTn id="17" presetID="31" presetClass="entr" presetSubtype="0" fill="hold" nodeType="withEffect">
                                  <p:stCondLst>
                                    <p:cond delay="0"/>
                                  </p:stCondLst>
                                  <p:childTnLst>
                                    <p:set>
                                      <p:cBhvr>
                                        <p:cTn id="18" dur="1" fill="hold">
                                          <p:stCondLst>
                                            <p:cond delay="0"/>
                                          </p:stCondLst>
                                        </p:cTn>
                                        <p:tgtEl>
                                          <p:spTgt spid="6147"/>
                                        </p:tgtEl>
                                        <p:attrNameLst>
                                          <p:attrName>style.visibility</p:attrName>
                                        </p:attrNameLst>
                                      </p:cBhvr>
                                      <p:to>
                                        <p:strVal val="visible"/>
                                      </p:to>
                                    </p:set>
                                    <p:anim calcmode="lin" valueType="num">
                                      <p:cBhvr>
                                        <p:cTn id="19" dur="1000" fill="hold"/>
                                        <p:tgtEl>
                                          <p:spTgt spid="6147"/>
                                        </p:tgtEl>
                                        <p:attrNameLst>
                                          <p:attrName>ppt_w</p:attrName>
                                        </p:attrNameLst>
                                      </p:cBhvr>
                                      <p:tavLst>
                                        <p:tav tm="0">
                                          <p:val>
                                            <p:fltVal val="0"/>
                                          </p:val>
                                        </p:tav>
                                        <p:tav tm="100000">
                                          <p:val>
                                            <p:strVal val="#ppt_w"/>
                                          </p:val>
                                        </p:tav>
                                      </p:tavLst>
                                    </p:anim>
                                    <p:anim calcmode="lin" valueType="num">
                                      <p:cBhvr>
                                        <p:cTn id="20" dur="1000" fill="hold"/>
                                        <p:tgtEl>
                                          <p:spTgt spid="6147"/>
                                        </p:tgtEl>
                                        <p:attrNameLst>
                                          <p:attrName>ppt_h</p:attrName>
                                        </p:attrNameLst>
                                      </p:cBhvr>
                                      <p:tavLst>
                                        <p:tav tm="0">
                                          <p:val>
                                            <p:fltVal val="0"/>
                                          </p:val>
                                        </p:tav>
                                        <p:tav tm="100000">
                                          <p:val>
                                            <p:strVal val="#ppt_h"/>
                                          </p:val>
                                        </p:tav>
                                      </p:tavLst>
                                    </p:anim>
                                    <p:anim calcmode="lin" valueType="num">
                                      <p:cBhvr>
                                        <p:cTn id="21" dur="1000" fill="hold"/>
                                        <p:tgtEl>
                                          <p:spTgt spid="6147"/>
                                        </p:tgtEl>
                                        <p:attrNameLst>
                                          <p:attrName>style.rotation</p:attrName>
                                        </p:attrNameLst>
                                      </p:cBhvr>
                                      <p:tavLst>
                                        <p:tav tm="0">
                                          <p:val>
                                            <p:fltVal val="90"/>
                                          </p:val>
                                        </p:tav>
                                        <p:tav tm="100000">
                                          <p:val>
                                            <p:fltVal val="0"/>
                                          </p:val>
                                        </p:tav>
                                      </p:tavLst>
                                    </p:anim>
                                    <p:animEffect transition="in" filter="fade">
                                      <p:cBhvr>
                                        <p:cTn id="22" dur="10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accent4">
              <a:lumMod val="40000"/>
              <a:lumOff val="60000"/>
            </a:schemeClr>
          </a:solidFill>
        </p:spPr>
        <p:txBody>
          <a:bodyPr>
            <a:normAutofit fontScale="92500" lnSpcReduction="10000"/>
          </a:bodyPr>
          <a:lstStyle/>
          <a:p>
            <a:pPr marL="0" indent="0">
              <a:buNone/>
            </a:pPr>
            <a:r>
              <a:rPr lang="es-CO" sz="2800" dirty="0" smtClean="0"/>
              <a:t>Pablo dice: “</a:t>
            </a:r>
            <a:r>
              <a:rPr lang="es-CO" sz="2800" dirty="0" smtClean="0">
                <a:latin typeface="Agency FB" pitchFamily="34" charset="0"/>
              </a:rPr>
              <a:t>Porque </a:t>
            </a:r>
            <a:r>
              <a:rPr lang="es-CO" sz="2800" dirty="0">
                <a:latin typeface="Agency FB" pitchFamily="34" charset="0"/>
              </a:rPr>
              <a:t>no nos ha puesto Dios para ira, sino para alcanzar salvación por medio de nuestro Señor Jesucristo</a:t>
            </a:r>
            <a:r>
              <a:rPr lang="es-CO" sz="2800" dirty="0"/>
              <a:t>” </a:t>
            </a:r>
            <a:r>
              <a:rPr lang="es-CO" sz="2800" dirty="0">
                <a:solidFill>
                  <a:srgbClr val="FF0000"/>
                </a:solidFill>
              </a:rPr>
              <a:t>(1 Tesalonicenses 5:9</a:t>
            </a:r>
            <a:r>
              <a:rPr lang="es-CO" sz="2800" dirty="0" smtClean="0">
                <a:solidFill>
                  <a:srgbClr val="FF0000"/>
                </a:solidFill>
              </a:rPr>
              <a:t>).</a:t>
            </a:r>
          </a:p>
          <a:p>
            <a:pPr marL="0" indent="0">
              <a:buNone/>
            </a:pPr>
            <a:r>
              <a:rPr lang="es-CO" sz="2800" dirty="0" smtClean="0"/>
              <a:t>El </a:t>
            </a:r>
            <a:r>
              <a:rPr lang="es-CO" sz="2800" dirty="0"/>
              <a:t>“día del Señor” </a:t>
            </a:r>
            <a:r>
              <a:rPr lang="es-CO" sz="2800" dirty="0" smtClean="0"/>
              <a:t>mencionado en </a:t>
            </a:r>
            <a:r>
              <a:rPr lang="es-CO" sz="2800" dirty="0" smtClean="0">
                <a:solidFill>
                  <a:srgbClr val="FF0000"/>
                </a:solidFill>
              </a:rPr>
              <a:t>(1 </a:t>
            </a:r>
            <a:r>
              <a:rPr lang="es-CO" sz="2800" dirty="0">
                <a:solidFill>
                  <a:srgbClr val="FF0000"/>
                </a:solidFill>
              </a:rPr>
              <a:t>Tesalonicenses 5:2) </a:t>
            </a:r>
            <a:r>
              <a:rPr lang="es-CO" sz="2800" dirty="0" smtClean="0"/>
              <a:t>tiene una </a:t>
            </a:r>
            <a:r>
              <a:rPr lang="es-CO" sz="2800" dirty="0"/>
              <a:t>doble vertiente</a:t>
            </a:r>
            <a:r>
              <a:rPr lang="es-CO" sz="2800" dirty="0" smtClean="0"/>
              <a:t>:</a:t>
            </a:r>
          </a:p>
          <a:p>
            <a:pPr marL="400050" lvl="1" indent="0">
              <a:buNone/>
            </a:pPr>
            <a:r>
              <a:rPr lang="es-CO" dirty="0" smtClean="0"/>
              <a:t> </a:t>
            </a:r>
          </a:p>
          <a:p>
            <a:pPr marL="400050" lvl="1" indent="0">
              <a:buNone/>
            </a:pPr>
            <a:r>
              <a:rPr lang="es-CO" sz="3900" b="1" dirty="0" smtClean="0"/>
              <a:t>1</a:t>
            </a:r>
            <a:r>
              <a:rPr lang="es-CO" dirty="0"/>
              <a:t>. Es día de ira para los incrédulos </a:t>
            </a:r>
            <a:r>
              <a:rPr lang="es-CO" dirty="0">
                <a:solidFill>
                  <a:srgbClr val="FF0000"/>
                </a:solidFill>
              </a:rPr>
              <a:t>(Apocalipsis 6:16-17</a:t>
            </a:r>
            <a:r>
              <a:rPr lang="es-CO" dirty="0" smtClean="0">
                <a:solidFill>
                  <a:srgbClr val="FF0000"/>
                </a:solidFill>
              </a:rPr>
              <a:t>).</a:t>
            </a:r>
          </a:p>
          <a:p>
            <a:pPr marL="400050" lvl="1" indent="0">
              <a:buNone/>
            </a:pPr>
            <a:r>
              <a:rPr lang="es-CO" sz="3900" b="1" dirty="0" smtClean="0"/>
              <a:t>2</a:t>
            </a:r>
            <a:r>
              <a:rPr lang="es-CO" dirty="0"/>
              <a:t>. Es día de salvación para los creyentes </a:t>
            </a:r>
            <a:r>
              <a:rPr lang="es-CO" dirty="0">
                <a:solidFill>
                  <a:srgbClr val="FF0000"/>
                </a:solidFill>
              </a:rPr>
              <a:t>(Isaías 25:9</a:t>
            </a:r>
            <a:r>
              <a:rPr lang="es-CO" dirty="0" smtClean="0">
                <a:solidFill>
                  <a:srgbClr val="FF0000"/>
                </a:solidFill>
              </a:rPr>
              <a:t>).</a:t>
            </a:r>
          </a:p>
          <a:p>
            <a:pPr marL="0" indent="0">
              <a:buNone/>
            </a:pPr>
            <a:endParaRPr lang="es-CO" dirty="0" smtClean="0">
              <a:solidFill>
                <a:srgbClr val="FF0000"/>
              </a:solidFill>
            </a:endParaRPr>
          </a:p>
          <a:p>
            <a:pPr marL="0" indent="0">
              <a:buNone/>
            </a:pPr>
            <a:r>
              <a:rPr lang="es-CO" dirty="0" smtClean="0"/>
              <a:t>La </a:t>
            </a:r>
            <a:r>
              <a:rPr lang="es-CO" dirty="0"/>
              <a:t>naturaleza doble del Juicio es evidente en las narraciones tempranas de la Biblia. En el Jardín del Edén, Dios juzga el pecado de Adán y Eva en forma negativa. </a:t>
            </a:r>
            <a:endParaRPr lang="es-CO" dirty="0" smtClean="0"/>
          </a:p>
          <a:p>
            <a:endParaRPr lang="es-CO" dirty="0"/>
          </a:p>
        </p:txBody>
      </p:sp>
    </p:spTree>
    <p:extLst>
      <p:ext uri="{BB962C8B-B14F-4D97-AF65-F5344CB8AC3E}">
        <p14:creationId xmlns:p14="http://schemas.microsoft.com/office/powerpoint/2010/main" val="3046995134"/>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80">
                                          <p:stCondLst>
                                            <p:cond delay="0"/>
                                          </p:stCondLst>
                                        </p:cTn>
                                        <p:tgtEl>
                                          <p:spTgt spid="3">
                                            <p:txEl>
                                              <p:pRg st="1" end="1"/>
                                            </p:txEl>
                                          </p:spTgt>
                                        </p:tgtEl>
                                      </p:cBhvr>
                                    </p:animEffect>
                                    <p:anim calcmode="lin" valueType="num">
                                      <p:cBhvr>
                                        <p:cTn id="8"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1" end="1"/>
                                            </p:txEl>
                                          </p:spTgt>
                                        </p:tgtEl>
                                      </p:cBhvr>
                                      <p:to x="100000" y="60000"/>
                                    </p:animScale>
                                    <p:animScale>
                                      <p:cBhvr>
                                        <p:cTn id="14" dur="166" decel="50000">
                                          <p:stCondLst>
                                            <p:cond delay="676"/>
                                          </p:stCondLst>
                                        </p:cTn>
                                        <p:tgtEl>
                                          <p:spTgt spid="3">
                                            <p:txEl>
                                              <p:pRg st="1" end="1"/>
                                            </p:txEl>
                                          </p:spTgt>
                                        </p:tgtEl>
                                      </p:cBhvr>
                                      <p:to x="100000" y="100000"/>
                                    </p:animScale>
                                    <p:animScale>
                                      <p:cBhvr>
                                        <p:cTn id="15" dur="26">
                                          <p:stCondLst>
                                            <p:cond delay="1312"/>
                                          </p:stCondLst>
                                        </p:cTn>
                                        <p:tgtEl>
                                          <p:spTgt spid="3">
                                            <p:txEl>
                                              <p:pRg st="1" end="1"/>
                                            </p:txEl>
                                          </p:spTgt>
                                        </p:tgtEl>
                                      </p:cBhvr>
                                      <p:to x="100000" y="80000"/>
                                    </p:animScale>
                                    <p:animScale>
                                      <p:cBhvr>
                                        <p:cTn id="16" dur="166" decel="50000">
                                          <p:stCondLst>
                                            <p:cond delay="1338"/>
                                          </p:stCondLst>
                                        </p:cTn>
                                        <p:tgtEl>
                                          <p:spTgt spid="3">
                                            <p:txEl>
                                              <p:pRg st="1" end="1"/>
                                            </p:txEl>
                                          </p:spTgt>
                                        </p:tgtEl>
                                      </p:cBhvr>
                                      <p:to x="100000" y="100000"/>
                                    </p:animScale>
                                    <p:animScale>
                                      <p:cBhvr>
                                        <p:cTn id="17" dur="26">
                                          <p:stCondLst>
                                            <p:cond delay="1642"/>
                                          </p:stCondLst>
                                        </p:cTn>
                                        <p:tgtEl>
                                          <p:spTgt spid="3">
                                            <p:txEl>
                                              <p:pRg st="1" end="1"/>
                                            </p:txEl>
                                          </p:spTgt>
                                        </p:tgtEl>
                                      </p:cBhvr>
                                      <p:to x="100000" y="90000"/>
                                    </p:animScale>
                                    <p:animScale>
                                      <p:cBhvr>
                                        <p:cTn id="18" dur="166" decel="50000">
                                          <p:stCondLst>
                                            <p:cond delay="1668"/>
                                          </p:stCondLst>
                                        </p:cTn>
                                        <p:tgtEl>
                                          <p:spTgt spid="3">
                                            <p:txEl>
                                              <p:pRg st="1" end="1"/>
                                            </p:txEl>
                                          </p:spTgt>
                                        </p:tgtEl>
                                      </p:cBhvr>
                                      <p:to x="100000" y="100000"/>
                                    </p:animScale>
                                    <p:animScale>
                                      <p:cBhvr>
                                        <p:cTn id="19" dur="26">
                                          <p:stCondLst>
                                            <p:cond delay="1808"/>
                                          </p:stCondLst>
                                        </p:cTn>
                                        <p:tgtEl>
                                          <p:spTgt spid="3">
                                            <p:txEl>
                                              <p:pRg st="1" end="1"/>
                                            </p:txEl>
                                          </p:spTgt>
                                        </p:tgtEl>
                                      </p:cBhvr>
                                      <p:to x="100000" y="95000"/>
                                    </p:animScale>
                                    <p:animScale>
                                      <p:cBhvr>
                                        <p:cTn id="20" dur="166" decel="50000">
                                          <p:stCondLst>
                                            <p:cond delay="1834"/>
                                          </p:stCondLst>
                                        </p:cTn>
                                        <p:tgtEl>
                                          <p:spTgt spid="3">
                                            <p:txEl>
                                              <p:pRg st="1" end="1"/>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wipe(down)">
                                      <p:cBhvr>
                                        <p:cTn id="23" dur="580">
                                          <p:stCondLst>
                                            <p:cond delay="0"/>
                                          </p:stCondLst>
                                        </p:cTn>
                                        <p:tgtEl>
                                          <p:spTgt spid="3">
                                            <p:txEl>
                                              <p:pRg st="2" end="2"/>
                                            </p:txEl>
                                          </p:spTgt>
                                        </p:tgtEl>
                                      </p:cBhvr>
                                    </p:animEffect>
                                    <p:anim calcmode="lin" valueType="num">
                                      <p:cBhvr>
                                        <p:cTn id="2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2" end="2"/>
                                            </p:txEl>
                                          </p:spTgt>
                                        </p:tgtEl>
                                      </p:cBhvr>
                                      <p:to x="100000" y="60000"/>
                                    </p:animScale>
                                    <p:animScale>
                                      <p:cBhvr>
                                        <p:cTn id="30" dur="166" decel="50000">
                                          <p:stCondLst>
                                            <p:cond delay="676"/>
                                          </p:stCondLst>
                                        </p:cTn>
                                        <p:tgtEl>
                                          <p:spTgt spid="3">
                                            <p:txEl>
                                              <p:pRg st="2" end="2"/>
                                            </p:txEl>
                                          </p:spTgt>
                                        </p:tgtEl>
                                      </p:cBhvr>
                                      <p:to x="100000" y="100000"/>
                                    </p:animScale>
                                    <p:animScale>
                                      <p:cBhvr>
                                        <p:cTn id="31" dur="26">
                                          <p:stCondLst>
                                            <p:cond delay="1312"/>
                                          </p:stCondLst>
                                        </p:cTn>
                                        <p:tgtEl>
                                          <p:spTgt spid="3">
                                            <p:txEl>
                                              <p:pRg st="2" end="2"/>
                                            </p:txEl>
                                          </p:spTgt>
                                        </p:tgtEl>
                                      </p:cBhvr>
                                      <p:to x="100000" y="80000"/>
                                    </p:animScale>
                                    <p:animScale>
                                      <p:cBhvr>
                                        <p:cTn id="32" dur="166" decel="50000">
                                          <p:stCondLst>
                                            <p:cond delay="1338"/>
                                          </p:stCondLst>
                                        </p:cTn>
                                        <p:tgtEl>
                                          <p:spTgt spid="3">
                                            <p:txEl>
                                              <p:pRg st="2" end="2"/>
                                            </p:txEl>
                                          </p:spTgt>
                                        </p:tgtEl>
                                      </p:cBhvr>
                                      <p:to x="100000" y="100000"/>
                                    </p:animScale>
                                    <p:animScale>
                                      <p:cBhvr>
                                        <p:cTn id="33" dur="26">
                                          <p:stCondLst>
                                            <p:cond delay="1642"/>
                                          </p:stCondLst>
                                        </p:cTn>
                                        <p:tgtEl>
                                          <p:spTgt spid="3">
                                            <p:txEl>
                                              <p:pRg st="2" end="2"/>
                                            </p:txEl>
                                          </p:spTgt>
                                        </p:tgtEl>
                                      </p:cBhvr>
                                      <p:to x="100000" y="90000"/>
                                    </p:animScale>
                                    <p:animScale>
                                      <p:cBhvr>
                                        <p:cTn id="34" dur="166" decel="50000">
                                          <p:stCondLst>
                                            <p:cond delay="1668"/>
                                          </p:stCondLst>
                                        </p:cTn>
                                        <p:tgtEl>
                                          <p:spTgt spid="3">
                                            <p:txEl>
                                              <p:pRg st="2" end="2"/>
                                            </p:txEl>
                                          </p:spTgt>
                                        </p:tgtEl>
                                      </p:cBhvr>
                                      <p:to x="100000" y="100000"/>
                                    </p:animScale>
                                    <p:animScale>
                                      <p:cBhvr>
                                        <p:cTn id="35" dur="26">
                                          <p:stCondLst>
                                            <p:cond delay="1808"/>
                                          </p:stCondLst>
                                        </p:cTn>
                                        <p:tgtEl>
                                          <p:spTgt spid="3">
                                            <p:txEl>
                                              <p:pRg st="2" end="2"/>
                                            </p:txEl>
                                          </p:spTgt>
                                        </p:tgtEl>
                                      </p:cBhvr>
                                      <p:to x="100000" y="95000"/>
                                    </p:animScale>
                                    <p:animScale>
                                      <p:cBhvr>
                                        <p:cTn id="36" dur="166" decel="50000">
                                          <p:stCondLst>
                                            <p:cond delay="1834"/>
                                          </p:stCondLst>
                                        </p:cTn>
                                        <p:tgtEl>
                                          <p:spTgt spid="3">
                                            <p:txEl>
                                              <p:pRg st="2" end="2"/>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Effect transition="in" filter="wipe(down)">
                                      <p:cBhvr>
                                        <p:cTn id="39" dur="580">
                                          <p:stCondLst>
                                            <p:cond delay="0"/>
                                          </p:stCondLst>
                                        </p:cTn>
                                        <p:tgtEl>
                                          <p:spTgt spid="3">
                                            <p:txEl>
                                              <p:pRg st="3" end="3"/>
                                            </p:txEl>
                                          </p:spTgt>
                                        </p:tgtEl>
                                      </p:cBhvr>
                                    </p:animEffect>
                                    <p:anim calcmode="lin" valueType="num">
                                      <p:cBhvr>
                                        <p:cTn id="40"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3" end="3"/>
                                            </p:txEl>
                                          </p:spTgt>
                                        </p:tgtEl>
                                      </p:cBhvr>
                                      <p:to x="100000" y="60000"/>
                                    </p:animScale>
                                    <p:animScale>
                                      <p:cBhvr>
                                        <p:cTn id="46" dur="166" decel="50000">
                                          <p:stCondLst>
                                            <p:cond delay="676"/>
                                          </p:stCondLst>
                                        </p:cTn>
                                        <p:tgtEl>
                                          <p:spTgt spid="3">
                                            <p:txEl>
                                              <p:pRg st="3" end="3"/>
                                            </p:txEl>
                                          </p:spTgt>
                                        </p:tgtEl>
                                      </p:cBhvr>
                                      <p:to x="100000" y="100000"/>
                                    </p:animScale>
                                    <p:animScale>
                                      <p:cBhvr>
                                        <p:cTn id="47" dur="26">
                                          <p:stCondLst>
                                            <p:cond delay="1312"/>
                                          </p:stCondLst>
                                        </p:cTn>
                                        <p:tgtEl>
                                          <p:spTgt spid="3">
                                            <p:txEl>
                                              <p:pRg st="3" end="3"/>
                                            </p:txEl>
                                          </p:spTgt>
                                        </p:tgtEl>
                                      </p:cBhvr>
                                      <p:to x="100000" y="80000"/>
                                    </p:animScale>
                                    <p:animScale>
                                      <p:cBhvr>
                                        <p:cTn id="48" dur="166" decel="50000">
                                          <p:stCondLst>
                                            <p:cond delay="1338"/>
                                          </p:stCondLst>
                                        </p:cTn>
                                        <p:tgtEl>
                                          <p:spTgt spid="3">
                                            <p:txEl>
                                              <p:pRg st="3" end="3"/>
                                            </p:txEl>
                                          </p:spTgt>
                                        </p:tgtEl>
                                      </p:cBhvr>
                                      <p:to x="100000" y="100000"/>
                                    </p:animScale>
                                    <p:animScale>
                                      <p:cBhvr>
                                        <p:cTn id="49" dur="26">
                                          <p:stCondLst>
                                            <p:cond delay="1642"/>
                                          </p:stCondLst>
                                        </p:cTn>
                                        <p:tgtEl>
                                          <p:spTgt spid="3">
                                            <p:txEl>
                                              <p:pRg st="3" end="3"/>
                                            </p:txEl>
                                          </p:spTgt>
                                        </p:tgtEl>
                                      </p:cBhvr>
                                      <p:to x="100000" y="90000"/>
                                    </p:animScale>
                                    <p:animScale>
                                      <p:cBhvr>
                                        <p:cTn id="50" dur="166" decel="50000">
                                          <p:stCondLst>
                                            <p:cond delay="1668"/>
                                          </p:stCondLst>
                                        </p:cTn>
                                        <p:tgtEl>
                                          <p:spTgt spid="3">
                                            <p:txEl>
                                              <p:pRg st="3" end="3"/>
                                            </p:txEl>
                                          </p:spTgt>
                                        </p:tgtEl>
                                      </p:cBhvr>
                                      <p:to x="100000" y="100000"/>
                                    </p:animScale>
                                    <p:animScale>
                                      <p:cBhvr>
                                        <p:cTn id="51" dur="26">
                                          <p:stCondLst>
                                            <p:cond delay="1808"/>
                                          </p:stCondLst>
                                        </p:cTn>
                                        <p:tgtEl>
                                          <p:spTgt spid="3">
                                            <p:txEl>
                                              <p:pRg st="3" end="3"/>
                                            </p:txEl>
                                          </p:spTgt>
                                        </p:tgtEl>
                                      </p:cBhvr>
                                      <p:to x="100000" y="95000"/>
                                    </p:animScale>
                                    <p:animScale>
                                      <p:cBhvr>
                                        <p:cTn id="52" dur="166" decel="50000">
                                          <p:stCondLst>
                                            <p:cond delay="1834"/>
                                          </p:stCondLst>
                                        </p:cTn>
                                        <p:tgtEl>
                                          <p:spTgt spid="3">
                                            <p:txEl>
                                              <p:pRg st="3" end="3"/>
                                            </p:txEl>
                                          </p:spTgt>
                                        </p:tgtEl>
                                      </p:cBhvr>
                                      <p:to x="100000" y="100000"/>
                                    </p:animScale>
                                  </p:childTnLst>
                                </p:cTn>
                              </p:par>
                              <p:par>
                                <p:cTn id="53" presetID="26" presetClass="entr" presetSubtype="0" fill="hold" nodeType="withEffect">
                                  <p:stCondLst>
                                    <p:cond delay="0"/>
                                  </p:stCondLst>
                                  <p:childTnLst>
                                    <p:set>
                                      <p:cBhvr>
                                        <p:cTn id="54" dur="1" fill="hold">
                                          <p:stCondLst>
                                            <p:cond delay="0"/>
                                          </p:stCondLst>
                                        </p:cTn>
                                        <p:tgtEl>
                                          <p:spTgt spid="3">
                                            <p:txEl>
                                              <p:pRg st="4" end="4"/>
                                            </p:txEl>
                                          </p:spTgt>
                                        </p:tgtEl>
                                        <p:attrNameLst>
                                          <p:attrName>style.visibility</p:attrName>
                                        </p:attrNameLst>
                                      </p:cBhvr>
                                      <p:to>
                                        <p:strVal val="visible"/>
                                      </p:to>
                                    </p:set>
                                    <p:animEffect transition="in" filter="wipe(down)">
                                      <p:cBhvr>
                                        <p:cTn id="55" dur="580">
                                          <p:stCondLst>
                                            <p:cond delay="0"/>
                                          </p:stCondLst>
                                        </p:cTn>
                                        <p:tgtEl>
                                          <p:spTgt spid="3">
                                            <p:txEl>
                                              <p:pRg st="4" end="4"/>
                                            </p:txEl>
                                          </p:spTgt>
                                        </p:tgtEl>
                                      </p:cBhvr>
                                    </p:animEffect>
                                    <p:anim calcmode="lin" valueType="num">
                                      <p:cBhvr>
                                        <p:cTn id="56"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61" dur="26">
                                          <p:stCondLst>
                                            <p:cond delay="650"/>
                                          </p:stCondLst>
                                        </p:cTn>
                                        <p:tgtEl>
                                          <p:spTgt spid="3">
                                            <p:txEl>
                                              <p:pRg st="4" end="4"/>
                                            </p:txEl>
                                          </p:spTgt>
                                        </p:tgtEl>
                                      </p:cBhvr>
                                      <p:to x="100000" y="60000"/>
                                    </p:animScale>
                                    <p:animScale>
                                      <p:cBhvr>
                                        <p:cTn id="62" dur="166" decel="50000">
                                          <p:stCondLst>
                                            <p:cond delay="676"/>
                                          </p:stCondLst>
                                        </p:cTn>
                                        <p:tgtEl>
                                          <p:spTgt spid="3">
                                            <p:txEl>
                                              <p:pRg st="4" end="4"/>
                                            </p:txEl>
                                          </p:spTgt>
                                        </p:tgtEl>
                                      </p:cBhvr>
                                      <p:to x="100000" y="100000"/>
                                    </p:animScale>
                                    <p:animScale>
                                      <p:cBhvr>
                                        <p:cTn id="63" dur="26">
                                          <p:stCondLst>
                                            <p:cond delay="1312"/>
                                          </p:stCondLst>
                                        </p:cTn>
                                        <p:tgtEl>
                                          <p:spTgt spid="3">
                                            <p:txEl>
                                              <p:pRg st="4" end="4"/>
                                            </p:txEl>
                                          </p:spTgt>
                                        </p:tgtEl>
                                      </p:cBhvr>
                                      <p:to x="100000" y="80000"/>
                                    </p:animScale>
                                    <p:animScale>
                                      <p:cBhvr>
                                        <p:cTn id="64" dur="166" decel="50000">
                                          <p:stCondLst>
                                            <p:cond delay="1338"/>
                                          </p:stCondLst>
                                        </p:cTn>
                                        <p:tgtEl>
                                          <p:spTgt spid="3">
                                            <p:txEl>
                                              <p:pRg st="4" end="4"/>
                                            </p:txEl>
                                          </p:spTgt>
                                        </p:tgtEl>
                                      </p:cBhvr>
                                      <p:to x="100000" y="100000"/>
                                    </p:animScale>
                                    <p:animScale>
                                      <p:cBhvr>
                                        <p:cTn id="65" dur="26">
                                          <p:stCondLst>
                                            <p:cond delay="1642"/>
                                          </p:stCondLst>
                                        </p:cTn>
                                        <p:tgtEl>
                                          <p:spTgt spid="3">
                                            <p:txEl>
                                              <p:pRg st="4" end="4"/>
                                            </p:txEl>
                                          </p:spTgt>
                                        </p:tgtEl>
                                      </p:cBhvr>
                                      <p:to x="100000" y="90000"/>
                                    </p:animScale>
                                    <p:animScale>
                                      <p:cBhvr>
                                        <p:cTn id="66" dur="166" decel="50000">
                                          <p:stCondLst>
                                            <p:cond delay="1668"/>
                                          </p:stCondLst>
                                        </p:cTn>
                                        <p:tgtEl>
                                          <p:spTgt spid="3">
                                            <p:txEl>
                                              <p:pRg st="4" end="4"/>
                                            </p:txEl>
                                          </p:spTgt>
                                        </p:tgtEl>
                                      </p:cBhvr>
                                      <p:to x="100000" y="100000"/>
                                    </p:animScale>
                                    <p:animScale>
                                      <p:cBhvr>
                                        <p:cTn id="67" dur="26">
                                          <p:stCondLst>
                                            <p:cond delay="1808"/>
                                          </p:stCondLst>
                                        </p:cTn>
                                        <p:tgtEl>
                                          <p:spTgt spid="3">
                                            <p:txEl>
                                              <p:pRg st="4" end="4"/>
                                            </p:txEl>
                                          </p:spTgt>
                                        </p:tgtEl>
                                      </p:cBhvr>
                                      <p:to x="100000" y="95000"/>
                                    </p:animScale>
                                    <p:animScale>
                                      <p:cBhvr>
                                        <p:cTn id="68" dur="166" decel="50000">
                                          <p:stCondLst>
                                            <p:cond delay="1834"/>
                                          </p:stCondLst>
                                        </p:cTn>
                                        <p:tgtEl>
                                          <p:spTgt spid="3">
                                            <p:txEl>
                                              <p:pRg st="4" end="4"/>
                                            </p:txEl>
                                          </p:spTgt>
                                        </p:tgtEl>
                                      </p:cBhvr>
                                      <p:to x="100000" y="100000"/>
                                    </p:animScale>
                                  </p:childTnLst>
                                </p:cTn>
                              </p:par>
                              <p:par>
                                <p:cTn id="69" presetID="26" presetClass="entr" presetSubtype="0" fill="hold" nodeType="withEffect">
                                  <p:stCondLst>
                                    <p:cond delay="0"/>
                                  </p:stCondLst>
                                  <p:childTnLst>
                                    <p:set>
                                      <p:cBhvr>
                                        <p:cTn id="70" dur="1" fill="hold">
                                          <p:stCondLst>
                                            <p:cond delay="0"/>
                                          </p:stCondLst>
                                        </p:cTn>
                                        <p:tgtEl>
                                          <p:spTgt spid="3">
                                            <p:txEl>
                                              <p:pRg st="6" end="6"/>
                                            </p:txEl>
                                          </p:spTgt>
                                        </p:tgtEl>
                                        <p:attrNameLst>
                                          <p:attrName>style.visibility</p:attrName>
                                        </p:attrNameLst>
                                      </p:cBhvr>
                                      <p:to>
                                        <p:strVal val="visible"/>
                                      </p:to>
                                    </p:set>
                                    <p:animEffect transition="in" filter="wipe(down)">
                                      <p:cBhvr>
                                        <p:cTn id="71" dur="580">
                                          <p:stCondLst>
                                            <p:cond delay="0"/>
                                          </p:stCondLst>
                                        </p:cTn>
                                        <p:tgtEl>
                                          <p:spTgt spid="3">
                                            <p:txEl>
                                              <p:pRg st="6" end="6"/>
                                            </p:txEl>
                                          </p:spTgt>
                                        </p:tgtEl>
                                      </p:cBhvr>
                                    </p:animEffect>
                                    <p:anim calcmode="lin" valueType="num">
                                      <p:cBhvr>
                                        <p:cTn id="72"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73"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74"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75"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76"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77" dur="26">
                                          <p:stCondLst>
                                            <p:cond delay="650"/>
                                          </p:stCondLst>
                                        </p:cTn>
                                        <p:tgtEl>
                                          <p:spTgt spid="3">
                                            <p:txEl>
                                              <p:pRg st="6" end="6"/>
                                            </p:txEl>
                                          </p:spTgt>
                                        </p:tgtEl>
                                      </p:cBhvr>
                                      <p:to x="100000" y="60000"/>
                                    </p:animScale>
                                    <p:animScale>
                                      <p:cBhvr>
                                        <p:cTn id="78" dur="166" decel="50000">
                                          <p:stCondLst>
                                            <p:cond delay="676"/>
                                          </p:stCondLst>
                                        </p:cTn>
                                        <p:tgtEl>
                                          <p:spTgt spid="3">
                                            <p:txEl>
                                              <p:pRg st="6" end="6"/>
                                            </p:txEl>
                                          </p:spTgt>
                                        </p:tgtEl>
                                      </p:cBhvr>
                                      <p:to x="100000" y="100000"/>
                                    </p:animScale>
                                    <p:animScale>
                                      <p:cBhvr>
                                        <p:cTn id="79" dur="26">
                                          <p:stCondLst>
                                            <p:cond delay="1312"/>
                                          </p:stCondLst>
                                        </p:cTn>
                                        <p:tgtEl>
                                          <p:spTgt spid="3">
                                            <p:txEl>
                                              <p:pRg st="6" end="6"/>
                                            </p:txEl>
                                          </p:spTgt>
                                        </p:tgtEl>
                                      </p:cBhvr>
                                      <p:to x="100000" y="80000"/>
                                    </p:animScale>
                                    <p:animScale>
                                      <p:cBhvr>
                                        <p:cTn id="80" dur="166" decel="50000">
                                          <p:stCondLst>
                                            <p:cond delay="1338"/>
                                          </p:stCondLst>
                                        </p:cTn>
                                        <p:tgtEl>
                                          <p:spTgt spid="3">
                                            <p:txEl>
                                              <p:pRg st="6" end="6"/>
                                            </p:txEl>
                                          </p:spTgt>
                                        </p:tgtEl>
                                      </p:cBhvr>
                                      <p:to x="100000" y="100000"/>
                                    </p:animScale>
                                    <p:animScale>
                                      <p:cBhvr>
                                        <p:cTn id="81" dur="26">
                                          <p:stCondLst>
                                            <p:cond delay="1642"/>
                                          </p:stCondLst>
                                        </p:cTn>
                                        <p:tgtEl>
                                          <p:spTgt spid="3">
                                            <p:txEl>
                                              <p:pRg st="6" end="6"/>
                                            </p:txEl>
                                          </p:spTgt>
                                        </p:tgtEl>
                                      </p:cBhvr>
                                      <p:to x="100000" y="90000"/>
                                    </p:animScale>
                                    <p:animScale>
                                      <p:cBhvr>
                                        <p:cTn id="82" dur="166" decel="50000">
                                          <p:stCondLst>
                                            <p:cond delay="1668"/>
                                          </p:stCondLst>
                                        </p:cTn>
                                        <p:tgtEl>
                                          <p:spTgt spid="3">
                                            <p:txEl>
                                              <p:pRg st="6" end="6"/>
                                            </p:txEl>
                                          </p:spTgt>
                                        </p:tgtEl>
                                      </p:cBhvr>
                                      <p:to x="100000" y="100000"/>
                                    </p:animScale>
                                    <p:animScale>
                                      <p:cBhvr>
                                        <p:cTn id="83" dur="26">
                                          <p:stCondLst>
                                            <p:cond delay="1808"/>
                                          </p:stCondLst>
                                        </p:cTn>
                                        <p:tgtEl>
                                          <p:spTgt spid="3">
                                            <p:txEl>
                                              <p:pRg st="6" end="6"/>
                                            </p:txEl>
                                          </p:spTgt>
                                        </p:tgtEl>
                                      </p:cBhvr>
                                      <p:to x="100000" y="95000"/>
                                    </p:animScale>
                                    <p:animScale>
                                      <p:cBhvr>
                                        <p:cTn id="84" dur="166" decel="50000">
                                          <p:stCondLst>
                                            <p:cond delay="1834"/>
                                          </p:stCondLst>
                                        </p:cTn>
                                        <p:tgtEl>
                                          <p:spTgt spid="3">
                                            <p:txEl>
                                              <p:pRg st="6" end="6"/>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5338936" cy="3744416"/>
          </a:xfrm>
          <a:scene3d>
            <a:camera prst="isometricOffAxis1Right"/>
            <a:lightRig rig="threePt" dir="t"/>
          </a:scene3d>
        </p:spPr>
        <p:txBody>
          <a:bodyPr>
            <a:normAutofit fontScale="85000" lnSpcReduction="10000"/>
          </a:bodyPr>
          <a:lstStyle/>
          <a:p>
            <a:pPr marL="0" indent="0">
              <a:buNone/>
            </a:pPr>
            <a:endParaRPr lang="es-CO" dirty="0" smtClean="0"/>
          </a:p>
          <a:p>
            <a:pPr marL="0" indent="0">
              <a:buNone/>
            </a:pPr>
            <a:r>
              <a:rPr lang="es-CO" dirty="0" smtClean="0"/>
              <a:t>Hay </a:t>
            </a:r>
            <a:r>
              <a:rPr lang="es-CO" dirty="0"/>
              <a:t>consecuencias del pecado en relación con el nacimiento de los dos hijos de Adán, mencionados en Gén.4: 3,4. Caín dedicado a la agricultura, mientras que Abel se dedica al la crianza de ovejas. No que la agricultura sea dañina, sino la aplicación que tiene en este caso.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332656"/>
            <a:ext cx="2880320" cy="4176464"/>
          </a:xfrm>
          <a:prstGeom prst="rect">
            <a:avLst/>
          </a:prstGeom>
          <a:noFill/>
          <a:ln>
            <a:noFill/>
          </a:ln>
          <a:effectLst/>
          <a:scene3d>
            <a:camera prst="isometricOffAxis1Right"/>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755576" y="4797152"/>
            <a:ext cx="7776864" cy="1569660"/>
          </a:xfrm>
          <a:prstGeom prst="rect">
            <a:avLst/>
          </a:prstGeom>
        </p:spPr>
        <p:txBody>
          <a:bodyPr wrap="square">
            <a:spAutoFit/>
          </a:bodyPr>
          <a:lstStyle/>
          <a:p>
            <a:r>
              <a:rPr lang="es-CO" sz="2400" dirty="0"/>
              <a:t>Caín esta ofendido con Dios por haber expulsado a sus padres del Edén, y se dedica a la agricultura. Mientras que Abel, siente gratitud y se dedica al la </a:t>
            </a:r>
            <a:r>
              <a:rPr lang="es-CO" sz="2400" dirty="0" smtClean="0"/>
              <a:t>crianza </a:t>
            </a:r>
            <a:r>
              <a:rPr lang="es-CO" sz="2400" dirty="0"/>
              <a:t>de ovejas,  estas le recuerdan la salvación de sus padres de la muerte.</a:t>
            </a:r>
          </a:p>
        </p:txBody>
      </p:sp>
    </p:spTree>
    <p:extLst>
      <p:ext uri="{BB962C8B-B14F-4D97-AF65-F5344CB8AC3E}">
        <p14:creationId xmlns:p14="http://schemas.microsoft.com/office/powerpoint/2010/main" val="4148688113"/>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987825" y="404664"/>
            <a:ext cx="3528391" cy="3041701"/>
          </a:xfrm>
        </p:spPr>
        <p:txBody>
          <a:bodyPr>
            <a:normAutofit/>
          </a:bodyPr>
          <a:lstStyle/>
          <a:p>
            <a:pPr marL="0" indent="0" algn="ctr">
              <a:buNone/>
            </a:pPr>
            <a:r>
              <a:rPr lang="es-CO" sz="2400" b="1" dirty="0" smtClean="0"/>
              <a:t>Al </a:t>
            </a:r>
            <a:r>
              <a:rPr lang="es-CO" sz="2400" b="1" dirty="0" smtClean="0"/>
              <a:t>mismo tiempo</a:t>
            </a:r>
            <a:r>
              <a:rPr lang="es-CO" sz="2400" b="1" dirty="0"/>
              <a:t>, Dios </a:t>
            </a:r>
            <a:r>
              <a:rPr lang="es-CO" sz="2400" b="1" dirty="0" smtClean="0"/>
              <a:t>juzga positivamente</a:t>
            </a:r>
            <a:r>
              <a:rPr lang="es-CO" sz="2400" b="1" dirty="0"/>
              <a:t>. </a:t>
            </a:r>
            <a:r>
              <a:rPr lang="es-CO" sz="2400" b="1" dirty="0" smtClean="0"/>
              <a:t>Crea </a:t>
            </a:r>
            <a:r>
              <a:rPr lang="es-CO" sz="2400" b="1" dirty="0" smtClean="0"/>
              <a:t>una enemistad </a:t>
            </a:r>
            <a:r>
              <a:rPr lang="es-CO" sz="2400" b="1" dirty="0"/>
              <a:t>entre ellos </a:t>
            </a:r>
            <a:r>
              <a:rPr lang="es-CO" sz="2400" b="1" dirty="0" smtClean="0"/>
              <a:t>y </a:t>
            </a:r>
            <a:r>
              <a:rPr lang="es-CO" sz="2400" b="1" dirty="0"/>
              <a:t>Satanás, y los viste </a:t>
            </a:r>
            <a:r>
              <a:rPr lang="es-CO" sz="2400" b="1" dirty="0" smtClean="0"/>
              <a:t>con pieles</a:t>
            </a:r>
            <a:r>
              <a:rPr lang="es-CO" sz="2400" b="1" dirty="0"/>
              <a:t>, a fin de </a:t>
            </a:r>
            <a:r>
              <a:rPr lang="es-CO" sz="2400" b="1" dirty="0" smtClean="0"/>
              <a:t>que al ser expulsados del Edén,  </a:t>
            </a:r>
            <a:r>
              <a:rPr lang="es-CO" sz="2400" b="1" dirty="0"/>
              <a:t>no sufran con el cambio </a:t>
            </a:r>
            <a:r>
              <a:rPr lang="es-CO" sz="2400" b="1" dirty="0" smtClean="0"/>
              <a:t>de ambiente</a:t>
            </a:r>
            <a:r>
              <a:rPr lang="es-CO" sz="2400" b="1" dirty="0" smtClean="0"/>
              <a:t>.</a:t>
            </a:r>
            <a:endParaRPr lang="es-CO" sz="2400" b="1" dirty="0" smtClean="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504" y="476672"/>
            <a:ext cx="2592288"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409702" y="3572683"/>
            <a:ext cx="8352928" cy="1569660"/>
          </a:xfrm>
          <a:prstGeom prst="rect">
            <a:avLst/>
          </a:prstGeom>
          <a:solidFill>
            <a:schemeClr val="accent4">
              <a:lumMod val="40000"/>
              <a:lumOff val="60000"/>
            </a:schemeClr>
          </a:solidFill>
        </p:spPr>
        <p:txBody>
          <a:bodyPr wrap="square">
            <a:spAutoFit/>
          </a:bodyPr>
          <a:lstStyle/>
          <a:p>
            <a:pPr algn="ctr"/>
            <a:r>
              <a:rPr lang="es-CO" sz="2400" dirty="0"/>
              <a:t>También esas pieles simbolizan la justicia de Cristo, que cubría su pecado. En Cristo, no necesitamos enfrentar la ira de Dios porque, en la cruz, Jesús la afrontó por nosotros</a:t>
            </a:r>
            <a:r>
              <a:rPr lang="es-CO" sz="2400" dirty="0" smtClean="0"/>
              <a:t>. Y será nuestro defensor en el juicio.</a:t>
            </a:r>
            <a:endParaRPr lang="es-CO" sz="2400"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77980" y="476672"/>
            <a:ext cx="2304256"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22188" y="2864797"/>
            <a:ext cx="2972354" cy="707886"/>
          </a:xfrm>
          <a:prstGeom prst="rect">
            <a:avLst/>
          </a:prstGeom>
          <a:solidFill>
            <a:schemeClr val="accent4">
              <a:lumMod val="40000"/>
              <a:lumOff val="60000"/>
            </a:schemeClr>
          </a:solidFill>
        </p:spPr>
        <p:txBody>
          <a:bodyPr wrap="square">
            <a:spAutoFit/>
          </a:bodyPr>
          <a:lstStyle/>
          <a:p>
            <a:pPr algn="ctr"/>
            <a:r>
              <a:rPr lang="es-CO" sz="2000" b="1" dirty="0"/>
              <a:t>Dios mata al cordero,  y viste a Adán. </a:t>
            </a:r>
          </a:p>
        </p:txBody>
      </p:sp>
      <p:sp>
        <p:nvSpPr>
          <p:cNvPr id="5" name="4 Rectángulo"/>
          <p:cNvSpPr/>
          <p:nvPr/>
        </p:nvSpPr>
        <p:spPr>
          <a:xfrm>
            <a:off x="6540903" y="2886473"/>
            <a:ext cx="2627784" cy="707886"/>
          </a:xfrm>
          <a:prstGeom prst="rect">
            <a:avLst/>
          </a:prstGeom>
          <a:solidFill>
            <a:schemeClr val="accent4">
              <a:lumMod val="40000"/>
              <a:lumOff val="60000"/>
            </a:schemeClr>
          </a:solidFill>
        </p:spPr>
        <p:txBody>
          <a:bodyPr wrap="square">
            <a:spAutoFit/>
          </a:bodyPr>
          <a:lstStyle/>
          <a:p>
            <a:pPr algn="ctr"/>
            <a:r>
              <a:rPr lang="es-CO" sz="2000" b="1" dirty="0" smtClean="0"/>
              <a:t>Caín </a:t>
            </a:r>
            <a:r>
              <a:rPr lang="es-CO" sz="2000" b="1" dirty="0"/>
              <a:t>mata a Abel, por creer en Cristo.</a:t>
            </a:r>
          </a:p>
        </p:txBody>
      </p:sp>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584" y="5227682"/>
            <a:ext cx="1682176" cy="14416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31840" y="5227682"/>
            <a:ext cx="2592288" cy="14416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72200" y="5227682"/>
            <a:ext cx="1656184" cy="14416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18413412"/>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1028"/>
                                        </p:tgtEl>
                                        <p:attrNameLst>
                                          <p:attrName>style.visibility</p:attrName>
                                        </p:attrNameLst>
                                      </p:cBhvr>
                                      <p:to>
                                        <p:strVal val="visible"/>
                                      </p:to>
                                    </p:set>
                                    <p:animEffect transition="in" filter="wipe(down)">
                                      <p:cBhvr>
                                        <p:cTn id="23" dur="580">
                                          <p:stCondLst>
                                            <p:cond delay="0"/>
                                          </p:stCondLst>
                                        </p:cTn>
                                        <p:tgtEl>
                                          <p:spTgt spid="1028"/>
                                        </p:tgtEl>
                                      </p:cBhvr>
                                    </p:animEffect>
                                    <p:anim calcmode="lin" valueType="num">
                                      <p:cBhvr>
                                        <p:cTn id="24" dur="1822" tmFilter="0,0; 0.14,0.36; 0.43,0.73; 0.71,0.91; 1.0,1.0">
                                          <p:stCondLst>
                                            <p:cond delay="0"/>
                                          </p:stCondLst>
                                        </p:cTn>
                                        <p:tgtEl>
                                          <p:spTgt spid="1028"/>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1028"/>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1028"/>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1028"/>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1028"/>
                                        </p:tgtEl>
                                        <p:attrNameLst>
                                          <p:attrName>ppt_y</p:attrName>
                                        </p:attrNameLst>
                                      </p:cBhvr>
                                      <p:tavLst>
                                        <p:tav tm="0" fmla="#ppt_y-sin(pi*$)/81">
                                          <p:val>
                                            <p:fltVal val="0"/>
                                          </p:val>
                                        </p:tav>
                                        <p:tav tm="100000">
                                          <p:val>
                                            <p:fltVal val="1"/>
                                          </p:val>
                                        </p:tav>
                                      </p:tavLst>
                                    </p:anim>
                                    <p:animScale>
                                      <p:cBhvr>
                                        <p:cTn id="29" dur="26">
                                          <p:stCondLst>
                                            <p:cond delay="650"/>
                                          </p:stCondLst>
                                        </p:cTn>
                                        <p:tgtEl>
                                          <p:spTgt spid="1028"/>
                                        </p:tgtEl>
                                      </p:cBhvr>
                                      <p:to x="100000" y="60000"/>
                                    </p:animScale>
                                    <p:animScale>
                                      <p:cBhvr>
                                        <p:cTn id="30" dur="166" decel="50000">
                                          <p:stCondLst>
                                            <p:cond delay="676"/>
                                          </p:stCondLst>
                                        </p:cTn>
                                        <p:tgtEl>
                                          <p:spTgt spid="1028"/>
                                        </p:tgtEl>
                                      </p:cBhvr>
                                      <p:to x="100000" y="100000"/>
                                    </p:animScale>
                                    <p:animScale>
                                      <p:cBhvr>
                                        <p:cTn id="31" dur="26">
                                          <p:stCondLst>
                                            <p:cond delay="1312"/>
                                          </p:stCondLst>
                                        </p:cTn>
                                        <p:tgtEl>
                                          <p:spTgt spid="1028"/>
                                        </p:tgtEl>
                                      </p:cBhvr>
                                      <p:to x="100000" y="80000"/>
                                    </p:animScale>
                                    <p:animScale>
                                      <p:cBhvr>
                                        <p:cTn id="32" dur="166" decel="50000">
                                          <p:stCondLst>
                                            <p:cond delay="1338"/>
                                          </p:stCondLst>
                                        </p:cTn>
                                        <p:tgtEl>
                                          <p:spTgt spid="1028"/>
                                        </p:tgtEl>
                                      </p:cBhvr>
                                      <p:to x="100000" y="100000"/>
                                    </p:animScale>
                                    <p:animScale>
                                      <p:cBhvr>
                                        <p:cTn id="33" dur="26">
                                          <p:stCondLst>
                                            <p:cond delay="1642"/>
                                          </p:stCondLst>
                                        </p:cTn>
                                        <p:tgtEl>
                                          <p:spTgt spid="1028"/>
                                        </p:tgtEl>
                                      </p:cBhvr>
                                      <p:to x="100000" y="90000"/>
                                    </p:animScale>
                                    <p:animScale>
                                      <p:cBhvr>
                                        <p:cTn id="34" dur="166" decel="50000">
                                          <p:stCondLst>
                                            <p:cond delay="1668"/>
                                          </p:stCondLst>
                                        </p:cTn>
                                        <p:tgtEl>
                                          <p:spTgt spid="1028"/>
                                        </p:tgtEl>
                                      </p:cBhvr>
                                      <p:to x="100000" y="100000"/>
                                    </p:animScale>
                                    <p:animScale>
                                      <p:cBhvr>
                                        <p:cTn id="35" dur="26">
                                          <p:stCondLst>
                                            <p:cond delay="1808"/>
                                          </p:stCondLst>
                                        </p:cTn>
                                        <p:tgtEl>
                                          <p:spTgt spid="1028"/>
                                        </p:tgtEl>
                                      </p:cBhvr>
                                      <p:to x="100000" y="95000"/>
                                    </p:animScale>
                                    <p:animScale>
                                      <p:cBhvr>
                                        <p:cTn id="36" dur="166" decel="50000">
                                          <p:stCondLst>
                                            <p:cond delay="1834"/>
                                          </p:stCondLst>
                                        </p:cTn>
                                        <p:tgtEl>
                                          <p:spTgt spid="1028"/>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1029"/>
                                        </p:tgtEl>
                                        <p:attrNameLst>
                                          <p:attrName>style.visibility</p:attrName>
                                        </p:attrNameLst>
                                      </p:cBhvr>
                                      <p:to>
                                        <p:strVal val="visible"/>
                                      </p:to>
                                    </p:set>
                                    <p:animEffect transition="in" filter="wipe(down)">
                                      <p:cBhvr>
                                        <p:cTn id="39" dur="580">
                                          <p:stCondLst>
                                            <p:cond delay="0"/>
                                          </p:stCondLst>
                                        </p:cTn>
                                        <p:tgtEl>
                                          <p:spTgt spid="1029"/>
                                        </p:tgtEl>
                                      </p:cBhvr>
                                    </p:animEffect>
                                    <p:anim calcmode="lin" valueType="num">
                                      <p:cBhvr>
                                        <p:cTn id="40" dur="1822" tmFilter="0,0; 0.14,0.36; 0.43,0.73; 0.71,0.91; 1.0,1.0">
                                          <p:stCondLst>
                                            <p:cond delay="0"/>
                                          </p:stCondLst>
                                        </p:cTn>
                                        <p:tgtEl>
                                          <p:spTgt spid="1029"/>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1029"/>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1029"/>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1029"/>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1029"/>
                                        </p:tgtEl>
                                        <p:attrNameLst>
                                          <p:attrName>ppt_y</p:attrName>
                                        </p:attrNameLst>
                                      </p:cBhvr>
                                      <p:tavLst>
                                        <p:tav tm="0" fmla="#ppt_y-sin(pi*$)/81">
                                          <p:val>
                                            <p:fltVal val="0"/>
                                          </p:val>
                                        </p:tav>
                                        <p:tav tm="100000">
                                          <p:val>
                                            <p:fltVal val="1"/>
                                          </p:val>
                                        </p:tav>
                                      </p:tavLst>
                                    </p:anim>
                                    <p:animScale>
                                      <p:cBhvr>
                                        <p:cTn id="45" dur="26">
                                          <p:stCondLst>
                                            <p:cond delay="650"/>
                                          </p:stCondLst>
                                        </p:cTn>
                                        <p:tgtEl>
                                          <p:spTgt spid="1029"/>
                                        </p:tgtEl>
                                      </p:cBhvr>
                                      <p:to x="100000" y="60000"/>
                                    </p:animScale>
                                    <p:animScale>
                                      <p:cBhvr>
                                        <p:cTn id="46" dur="166" decel="50000">
                                          <p:stCondLst>
                                            <p:cond delay="676"/>
                                          </p:stCondLst>
                                        </p:cTn>
                                        <p:tgtEl>
                                          <p:spTgt spid="1029"/>
                                        </p:tgtEl>
                                      </p:cBhvr>
                                      <p:to x="100000" y="100000"/>
                                    </p:animScale>
                                    <p:animScale>
                                      <p:cBhvr>
                                        <p:cTn id="47" dur="26">
                                          <p:stCondLst>
                                            <p:cond delay="1312"/>
                                          </p:stCondLst>
                                        </p:cTn>
                                        <p:tgtEl>
                                          <p:spTgt spid="1029"/>
                                        </p:tgtEl>
                                      </p:cBhvr>
                                      <p:to x="100000" y="80000"/>
                                    </p:animScale>
                                    <p:animScale>
                                      <p:cBhvr>
                                        <p:cTn id="48" dur="166" decel="50000">
                                          <p:stCondLst>
                                            <p:cond delay="1338"/>
                                          </p:stCondLst>
                                        </p:cTn>
                                        <p:tgtEl>
                                          <p:spTgt spid="1029"/>
                                        </p:tgtEl>
                                      </p:cBhvr>
                                      <p:to x="100000" y="100000"/>
                                    </p:animScale>
                                    <p:animScale>
                                      <p:cBhvr>
                                        <p:cTn id="49" dur="26">
                                          <p:stCondLst>
                                            <p:cond delay="1642"/>
                                          </p:stCondLst>
                                        </p:cTn>
                                        <p:tgtEl>
                                          <p:spTgt spid="1029"/>
                                        </p:tgtEl>
                                      </p:cBhvr>
                                      <p:to x="100000" y="90000"/>
                                    </p:animScale>
                                    <p:animScale>
                                      <p:cBhvr>
                                        <p:cTn id="50" dur="166" decel="50000">
                                          <p:stCondLst>
                                            <p:cond delay="1668"/>
                                          </p:stCondLst>
                                        </p:cTn>
                                        <p:tgtEl>
                                          <p:spTgt spid="1029"/>
                                        </p:tgtEl>
                                      </p:cBhvr>
                                      <p:to x="100000" y="100000"/>
                                    </p:animScale>
                                    <p:animScale>
                                      <p:cBhvr>
                                        <p:cTn id="51" dur="26">
                                          <p:stCondLst>
                                            <p:cond delay="1808"/>
                                          </p:stCondLst>
                                        </p:cTn>
                                        <p:tgtEl>
                                          <p:spTgt spid="1029"/>
                                        </p:tgtEl>
                                      </p:cBhvr>
                                      <p:to x="100000" y="95000"/>
                                    </p:animScale>
                                    <p:animScale>
                                      <p:cBhvr>
                                        <p:cTn id="52" dur="166" decel="50000">
                                          <p:stCondLst>
                                            <p:cond delay="1834"/>
                                          </p:stCondLst>
                                        </p:cTn>
                                        <p:tgtEl>
                                          <p:spTgt spid="1029"/>
                                        </p:tgtEl>
                                      </p:cBhvr>
                                      <p:to x="100000" y="100000"/>
                                    </p:animScale>
                                  </p:childTnLst>
                                </p:cTn>
                              </p:par>
                              <p:par>
                                <p:cTn id="53" presetID="26" presetClass="entr" presetSubtype="0" fill="hold" nodeType="withEffect">
                                  <p:stCondLst>
                                    <p:cond delay="0"/>
                                  </p:stCondLst>
                                  <p:childTnLst>
                                    <p:set>
                                      <p:cBhvr>
                                        <p:cTn id="54" dur="1" fill="hold">
                                          <p:stCondLst>
                                            <p:cond delay="0"/>
                                          </p:stCondLst>
                                        </p:cTn>
                                        <p:tgtEl>
                                          <p:spTgt spid="1030"/>
                                        </p:tgtEl>
                                        <p:attrNameLst>
                                          <p:attrName>style.visibility</p:attrName>
                                        </p:attrNameLst>
                                      </p:cBhvr>
                                      <p:to>
                                        <p:strVal val="visible"/>
                                      </p:to>
                                    </p:set>
                                    <p:animEffect transition="in" filter="wipe(down)">
                                      <p:cBhvr>
                                        <p:cTn id="55" dur="580">
                                          <p:stCondLst>
                                            <p:cond delay="0"/>
                                          </p:stCondLst>
                                        </p:cTn>
                                        <p:tgtEl>
                                          <p:spTgt spid="1030"/>
                                        </p:tgtEl>
                                      </p:cBhvr>
                                    </p:animEffect>
                                    <p:anim calcmode="lin" valueType="num">
                                      <p:cBhvr>
                                        <p:cTn id="56" dur="1822" tmFilter="0,0; 0.14,0.36; 0.43,0.73; 0.71,0.91; 1.0,1.0">
                                          <p:stCondLst>
                                            <p:cond delay="0"/>
                                          </p:stCondLst>
                                        </p:cTn>
                                        <p:tgtEl>
                                          <p:spTgt spid="1030"/>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1030"/>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1030"/>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1030"/>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1030"/>
                                        </p:tgtEl>
                                        <p:attrNameLst>
                                          <p:attrName>ppt_y</p:attrName>
                                        </p:attrNameLst>
                                      </p:cBhvr>
                                      <p:tavLst>
                                        <p:tav tm="0" fmla="#ppt_y-sin(pi*$)/81">
                                          <p:val>
                                            <p:fltVal val="0"/>
                                          </p:val>
                                        </p:tav>
                                        <p:tav tm="100000">
                                          <p:val>
                                            <p:fltVal val="1"/>
                                          </p:val>
                                        </p:tav>
                                      </p:tavLst>
                                    </p:anim>
                                    <p:animScale>
                                      <p:cBhvr>
                                        <p:cTn id="61" dur="26">
                                          <p:stCondLst>
                                            <p:cond delay="650"/>
                                          </p:stCondLst>
                                        </p:cTn>
                                        <p:tgtEl>
                                          <p:spTgt spid="1030"/>
                                        </p:tgtEl>
                                      </p:cBhvr>
                                      <p:to x="100000" y="60000"/>
                                    </p:animScale>
                                    <p:animScale>
                                      <p:cBhvr>
                                        <p:cTn id="62" dur="166" decel="50000">
                                          <p:stCondLst>
                                            <p:cond delay="676"/>
                                          </p:stCondLst>
                                        </p:cTn>
                                        <p:tgtEl>
                                          <p:spTgt spid="1030"/>
                                        </p:tgtEl>
                                      </p:cBhvr>
                                      <p:to x="100000" y="100000"/>
                                    </p:animScale>
                                    <p:animScale>
                                      <p:cBhvr>
                                        <p:cTn id="63" dur="26">
                                          <p:stCondLst>
                                            <p:cond delay="1312"/>
                                          </p:stCondLst>
                                        </p:cTn>
                                        <p:tgtEl>
                                          <p:spTgt spid="1030"/>
                                        </p:tgtEl>
                                      </p:cBhvr>
                                      <p:to x="100000" y="80000"/>
                                    </p:animScale>
                                    <p:animScale>
                                      <p:cBhvr>
                                        <p:cTn id="64" dur="166" decel="50000">
                                          <p:stCondLst>
                                            <p:cond delay="1338"/>
                                          </p:stCondLst>
                                        </p:cTn>
                                        <p:tgtEl>
                                          <p:spTgt spid="1030"/>
                                        </p:tgtEl>
                                      </p:cBhvr>
                                      <p:to x="100000" y="100000"/>
                                    </p:animScale>
                                    <p:animScale>
                                      <p:cBhvr>
                                        <p:cTn id="65" dur="26">
                                          <p:stCondLst>
                                            <p:cond delay="1642"/>
                                          </p:stCondLst>
                                        </p:cTn>
                                        <p:tgtEl>
                                          <p:spTgt spid="1030"/>
                                        </p:tgtEl>
                                      </p:cBhvr>
                                      <p:to x="100000" y="90000"/>
                                    </p:animScale>
                                    <p:animScale>
                                      <p:cBhvr>
                                        <p:cTn id="66" dur="166" decel="50000">
                                          <p:stCondLst>
                                            <p:cond delay="1668"/>
                                          </p:stCondLst>
                                        </p:cTn>
                                        <p:tgtEl>
                                          <p:spTgt spid="1030"/>
                                        </p:tgtEl>
                                      </p:cBhvr>
                                      <p:to x="100000" y="100000"/>
                                    </p:animScale>
                                    <p:animScale>
                                      <p:cBhvr>
                                        <p:cTn id="67" dur="26">
                                          <p:stCondLst>
                                            <p:cond delay="1808"/>
                                          </p:stCondLst>
                                        </p:cTn>
                                        <p:tgtEl>
                                          <p:spTgt spid="1030"/>
                                        </p:tgtEl>
                                      </p:cBhvr>
                                      <p:to x="100000" y="95000"/>
                                    </p:animScale>
                                    <p:animScale>
                                      <p:cBhvr>
                                        <p:cTn id="68" dur="166" decel="50000">
                                          <p:stCondLst>
                                            <p:cond delay="1834"/>
                                          </p:stCondLst>
                                        </p:cTn>
                                        <p:tgtEl>
                                          <p:spTgt spid="103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accent3">
              <a:lumMod val="20000"/>
              <a:lumOff val="80000"/>
            </a:schemeClr>
          </a:solidFill>
        </p:spPr>
        <p:txBody>
          <a:bodyPr>
            <a:normAutofit fontScale="85000" lnSpcReduction="20000"/>
          </a:bodyPr>
          <a:lstStyle/>
          <a:p>
            <a:pPr marL="0" indent="0">
              <a:buNone/>
            </a:pPr>
            <a:r>
              <a:rPr lang="es-CO" dirty="0" smtClean="0"/>
              <a:t>“</a:t>
            </a:r>
            <a:r>
              <a:rPr lang="es-CO" dirty="0" smtClean="0">
                <a:latin typeface="Agency FB" pitchFamily="34" charset="0"/>
              </a:rPr>
              <a:t>quien </a:t>
            </a:r>
            <a:r>
              <a:rPr lang="es-CO" dirty="0">
                <a:latin typeface="Agency FB" pitchFamily="34" charset="0"/>
              </a:rPr>
              <a:t>murió por nosotros para que </a:t>
            </a:r>
            <a:r>
              <a:rPr lang="es-CO" dirty="0" smtClean="0">
                <a:latin typeface="Agency FB" pitchFamily="34" charset="0"/>
              </a:rPr>
              <a:t>ya sea </a:t>
            </a:r>
            <a:r>
              <a:rPr lang="es-CO" dirty="0">
                <a:latin typeface="Agency FB" pitchFamily="34" charset="0"/>
              </a:rPr>
              <a:t>que velemos, o que durmamos</a:t>
            </a:r>
            <a:r>
              <a:rPr lang="es-CO" dirty="0" smtClean="0">
                <a:latin typeface="Agency FB" pitchFamily="34" charset="0"/>
              </a:rPr>
              <a:t>, vivamos </a:t>
            </a:r>
            <a:r>
              <a:rPr lang="es-CO" dirty="0">
                <a:latin typeface="Agency FB" pitchFamily="34" charset="0"/>
              </a:rPr>
              <a:t>juntamente con él. Por lo cual</a:t>
            </a:r>
            <a:r>
              <a:rPr lang="es-CO" dirty="0" smtClean="0">
                <a:latin typeface="Agency FB" pitchFamily="34" charset="0"/>
              </a:rPr>
              <a:t>, animaos </a:t>
            </a:r>
            <a:r>
              <a:rPr lang="es-CO" dirty="0">
                <a:latin typeface="Agency FB" pitchFamily="34" charset="0"/>
              </a:rPr>
              <a:t>unos a otros, y edificaos </a:t>
            </a:r>
            <a:r>
              <a:rPr lang="es-CO" dirty="0" smtClean="0">
                <a:latin typeface="Agency FB" pitchFamily="34" charset="0"/>
              </a:rPr>
              <a:t>unos a </a:t>
            </a:r>
            <a:r>
              <a:rPr lang="es-CO" dirty="0">
                <a:latin typeface="Agency FB" pitchFamily="34" charset="0"/>
              </a:rPr>
              <a:t>otros, así como lo hacéis</a:t>
            </a:r>
            <a:r>
              <a:rPr lang="es-CO" dirty="0"/>
              <a:t>” </a:t>
            </a:r>
            <a:r>
              <a:rPr lang="es-CO" dirty="0">
                <a:solidFill>
                  <a:srgbClr val="FF0000"/>
                </a:solidFill>
              </a:rPr>
              <a:t>(1 Tesalonicenses 5:10-11</a:t>
            </a:r>
            <a:r>
              <a:rPr lang="es-CO" dirty="0" smtClean="0">
                <a:solidFill>
                  <a:srgbClr val="FF0000"/>
                </a:solidFill>
              </a:rPr>
              <a:t>).</a:t>
            </a:r>
          </a:p>
          <a:p>
            <a:pPr marL="400050" lvl="1" indent="0">
              <a:buNone/>
            </a:pPr>
            <a:r>
              <a:rPr lang="es-CO" dirty="0" smtClean="0"/>
              <a:t>Pablo </a:t>
            </a:r>
            <a:r>
              <a:rPr lang="es-CO" dirty="0"/>
              <a:t>concluye sus instrucciones sobre la </a:t>
            </a:r>
            <a:r>
              <a:rPr lang="es-CO" dirty="0" smtClean="0"/>
              <a:t>preparación para </a:t>
            </a:r>
            <a:r>
              <a:rPr lang="es-CO" dirty="0"/>
              <a:t>la Venida de Jesús repitiendo el pensamiento con </a:t>
            </a:r>
            <a:r>
              <a:rPr lang="es-CO" dirty="0" smtClean="0"/>
              <a:t>el que </a:t>
            </a:r>
            <a:r>
              <a:rPr lang="es-CO" dirty="0"/>
              <a:t>concluyó sus instrucciones sobre la </a:t>
            </a:r>
            <a:r>
              <a:rPr lang="es-CO" dirty="0" smtClean="0"/>
              <a:t>resurrección.</a:t>
            </a:r>
          </a:p>
          <a:p>
            <a:pPr marL="400050" lvl="1" indent="0">
              <a:buNone/>
            </a:pPr>
            <a:r>
              <a:rPr lang="es-CO" dirty="0" smtClean="0">
                <a:solidFill>
                  <a:srgbClr val="FF0000"/>
                </a:solidFill>
              </a:rPr>
              <a:t>1 </a:t>
            </a:r>
            <a:r>
              <a:rPr lang="es-CO" dirty="0">
                <a:solidFill>
                  <a:srgbClr val="FF0000"/>
                </a:solidFill>
              </a:rPr>
              <a:t>Tesalonicenses </a:t>
            </a:r>
            <a:r>
              <a:rPr lang="es-CO" dirty="0" smtClean="0">
                <a:solidFill>
                  <a:srgbClr val="FF0000"/>
                </a:solidFill>
              </a:rPr>
              <a:t>4:17-18</a:t>
            </a:r>
            <a:r>
              <a:rPr lang="es-CO" dirty="0" smtClean="0"/>
              <a:t>. </a:t>
            </a:r>
            <a:r>
              <a:rPr lang="es-CO" dirty="0"/>
              <a:t>“</a:t>
            </a:r>
            <a:r>
              <a:rPr lang="es-CO" dirty="0">
                <a:latin typeface="Agency FB" pitchFamily="34" charset="0"/>
              </a:rPr>
              <a:t>Luego nosotros los que vivimos, los que hayamos quedado, seremos arrebatados juntamente con ellos en las nubes para recibir al Señor en el aire, y así </a:t>
            </a:r>
            <a:r>
              <a:rPr lang="es-CO" dirty="0" smtClean="0">
                <a:latin typeface="Agency FB" pitchFamily="34" charset="0"/>
              </a:rPr>
              <a:t>estaremos siempre </a:t>
            </a:r>
            <a:r>
              <a:rPr lang="es-CO" dirty="0">
                <a:latin typeface="Agency FB" pitchFamily="34" charset="0"/>
              </a:rPr>
              <a:t>con el Señor. Por tanto, alentaos los unos a los otros con estas </a:t>
            </a:r>
            <a:r>
              <a:rPr lang="es-CO" dirty="0" smtClean="0">
                <a:latin typeface="Agency FB" pitchFamily="34" charset="0"/>
              </a:rPr>
              <a:t>palabras</a:t>
            </a:r>
            <a:r>
              <a:rPr lang="es-CO" dirty="0" smtClean="0"/>
              <a:t>”.</a:t>
            </a:r>
          </a:p>
          <a:p>
            <a:pPr marL="0" indent="0">
              <a:buNone/>
            </a:pPr>
            <a:endParaRPr lang="es-CO" dirty="0" smtClean="0"/>
          </a:p>
          <a:p>
            <a:pPr marL="0" indent="0">
              <a:buNone/>
            </a:pPr>
            <a:r>
              <a:rPr lang="es-CO" dirty="0" smtClean="0"/>
              <a:t>Gracias </a:t>
            </a:r>
            <a:r>
              <a:rPr lang="es-CO" dirty="0"/>
              <a:t>al sacrificio de Jesús, tanto los que hayan muerto en Cristo como los que estemos despiertos cuando Él venga, viviremos eternamente con Él. </a:t>
            </a:r>
            <a:endParaRPr lang="es-CO" dirty="0" smtClean="0"/>
          </a:p>
          <a:p>
            <a:pPr marL="0" indent="0">
              <a:buNone/>
            </a:pPr>
            <a:r>
              <a:rPr lang="es-CO" dirty="0" smtClean="0"/>
              <a:t>Esta </a:t>
            </a:r>
            <a:r>
              <a:rPr lang="es-CO" dirty="0"/>
              <a:t>“</a:t>
            </a:r>
            <a:r>
              <a:rPr lang="es-CO" dirty="0">
                <a:latin typeface="Agency FB" pitchFamily="34" charset="0"/>
              </a:rPr>
              <a:t>esperanza bienaventurada</a:t>
            </a:r>
            <a:r>
              <a:rPr lang="es-CO" dirty="0" smtClean="0"/>
              <a:t>”, según lo dice Pablo en </a:t>
            </a:r>
            <a:r>
              <a:rPr lang="es-CO" dirty="0">
                <a:solidFill>
                  <a:srgbClr val="FF0000"/>
                </a:solidFill>
              </a:rPr>
              <a:t>(Tito 2:13) </a:t>
            </a:r>
            <a:r>
              <a:rPr lang="es-CO" dirty="0"/>
              <a:t>nos debe servir para animarnos y edificarnos mutuamente.</a:t>
            </a:r>
          </a:p>
        </p:txBody>
      </p:sp>
    </p:spTree>
    <p:extLst>
      <p:ext uri="{BB962C8B-B14F-4D97-AF65-F5344CB8AC3E}">
        <p14:creationId xmlns:p14="http://schemas.microsoft.com/office/powerpoint/2010/main" val="3870120746"/>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anim calcmode="lin" valueType="num">
                                      <p:cBhvr>
                                        <p:cTn id="13"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ipe(down)">
                                      <p:cBhvr>
                                        <p:cTn id="19" dur="500"/>
                                        <p:tgtEl>
                                          <p:spTgt spid="3">
                                            <p:txEl>
                                              <p:pRg st="4" end="4"/>
                                            </p:txEl>
                                          </p:spTgt>
                                        </p:tgtEl>
                                      </p:cBhvr>
                                    </p:animEffect>
                                  </p:childTnLst>
                                </p:cTn>
                              </p:par>
                              <p:par>
                                <p:cTn id="20" presetID="22" presetClass="entr" presetSubtype="4"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ipe(down)">
                                      <p:cBhvr>
                                        <p:cTn id="2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786210"/>
          </a:xfrm>
          <a:solidFill>
            <a:schemeClr val="bg2">
              <a:lumMod val="75000"/>
            </a:schemeClr>
          </a:solidFill>
          <a:scene3d>
            <a:camera prst="orthographicFront"/>
            <a:lightRig rig="threePt" dir="t"/>
          </a:scene3d>
          <a:sp3d>
            <a:bevelT w="139700" h="139700" prst="divot"/>
          </a:sp3d>
        </p:spPr>
        <p:txBody>
          <a:bodyPr>
            <a:noAutofit/>
          </a:bodyPr>
          <a:lstStyle/>
          <a:p>
            <a:r>
              <a:rPr lang="es-CO" sz="2800" b="1" dirty="0" smtClean="0"/>
              <a:t>El cristiano no tiene por que temer la segunda venida de Cristo, sino pensar en ella con gozo, esta será su liberación definitiva de este mundo de pecado, para vivir por la eternidad con su libertador, Cristo Jesús.</a:t>
            </a:r>
            <a:endParaRPr lang="es-CO" sz="2800" b="1"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276872"/>
            <a:ext cx="4104456" cy="3920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3" y="2276872"/>
            <a:ext cx="3816424" cy="39450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03054505"/>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90000"/>
            </a:schemeClr>
          </a:solidFill>
          <a:scene3d>
            <a:camera prst="orthographicFront"/>
            <a:lightRig rig="threePt" dir="t"/>
          </a:scene3d>
          <a:sp3d>
            <a:bevelT prst="angle"/>
          </a:sp3d>
        </p:spPr>
        <p:txBody>
          <a:bodyPr>
            <a:normAutofit/>
          </a:bodyPr>
          <a:lstStyle/>
          <a:p>
            <a:r>
              <a:rPr lang="es-CO" sz="5400" b="1" dirty="0" smtClean="0"/>
              <a:t>Conclusión: </a:t>
            </a:r>
            <a:endParaRPr lang="es-CO" sz="5400" b="1" dirty="0"/>
          </a:p>
        </p:txBody>
      </p:sp>
      <p:sp>
        <p:nvSpPr>
          <p:cNvPr id="3" name="2 Marcador de contenido"/>
          <p:cNvSpPr>
            <a:spLocks noGrp="1"/>
          </p:cNvSpPr>
          <p:nvPr>
            <p:ph idx="1"/>
          </p:nvPr>
        </p:nvSpPr>
        <p:spPr>
          <a:xfrm>
            <a:off x="457200" y="1600200"/>
            <a:ext cx="8229600" cy="5141168"/>
          </a:xfrm>
          <a:solidFill>
            <a:schemeClr val="accent5">
              <a:lumMod val="20000"/>
              <a:lumOff val="80000"/>
            </a:schemeClr>
          </a:solidFill>
        </p:spPr>
        <p:txBody>
          <a:bodyPr>
            <a:normAutofit fontScale="85000" lnSpcReduction="20000"/>
          </a:bodyPr>
          <a:lstStyle/>
          <a:p>
            <a:pPr marL="0" indent="0">
              <a:buNone/>
            </a:pPr>
            <a:r>
              <a:rPr lang="es-CO" dirty="0" smtClean="0"/>
              <a:t>“Ahora </a:t>
            </a:r>
            <a:r>
              <a:rPr lang="es-CO" dirty="0"/>
              <a:t>es el momento de prepararnos para la venida de nuestro Señor. La preparación </a:t>
            </a:r>
            <a:r>
              <a:rPr lang="es-CO" dirty="0" smtClean="0"/>
              <a:t>para salir </a:t>
            </a:r>
            <a:r>
              <a:rPr lang="es-CO" dirty="0"/>
              <a:t>a su encuentro no puede lograrse en un momento. </a:t>
            </a:r>
            <a:endParaRPr lang="es-CO" dirty="0" smtClean="0"/>
          </a:p>
          <a:p>
            <a:pPr marL="400050" lvl="1" indent="0">
              <a:buNone/>
            </a:pPr>
            <a:endParaRPr lang="es-CO" dirty="0" smtClean="0"/>
          </a:p>
          <a:p>
            <a:pPr marL="400050" lvl="1" indent="0">
              <a:buNone/>
            </a:pPr>
            <a:r>
              <a:rPr lang="es-CO" sz="3300" dirty="0" smtClean="0"/>
              <a:t>En </a:t>
            </a:r>
            <a:r>
              <a:rPr lang="es-CO" sz="3300" dirty="0"/>
              <a:t>preparación para esta </a:t>
            </a:r>
            <a:r>
              <a:rPr lang="es-CO" sz="3300" dirty="0" smtClean="0"/>
              <a:t>solemne escena</a:t>
            </a:r>
            <a:r>
              <a:rPr lang="es-CO" sz="3300" dirty="0"/>
              <a:t>, debiéramos esperar en actitud vigilante y velar, combinando todo ello con </a:t>
            </a:r>
            <a:r>
              <a:rPr lang="es-CO" sz="3300" dirty="0" smtClean="0"/>
              <a:t>trabajo ferviente</a:t>
            </a:r>
            <a:r>
              <a:rPr lang="es-CO" sz="3300" dirty="0"/>
              <a:t>. Así glorifican a Dios sus hijos. </a:t>
            </a:r>
            <a:endParaRPr lang="es-CO" sz="3300" dirty="0" smtClean="0"/>
          </a:p>
          <a:p>
            <a:pPr marL="0" indent="0">
              <a:buNone/>
            </a:pPr>
            <a:endParaRPr lang="es-CO" dirty="0" smtClean="0"/>
          </a:p>
          <a:p>
            <a:pPr marL="0" indent="0">
              <a:buNone/>
            </a:pPr>
            <a:r>
              <a:rPr lang="es-CO" dirty="0" smtClean="0"/>
              <a:t>En </a:t>
            </a:r>
            <a:r>
              <a:rPr lang="es-CO" dirty="0"/>
              <a:t>medio de las agitadas escenas de la vida, se oirán </a:t>
            </a:r>
            <a:r>
              <a:rPr lang="es-CO" dirty="0" smtClean="0"/>
              <a:t>sus voces </a:t>
            </a:r>
            <a:r>
              <a:rPr lang="es-CO" dirty="0"/>
              <a:t>pronunciando palabras de ánimo, fe y esperanza. </a:t>
            </a:r>
            <a:r>
              <a:rPr lang="es-CO" dirty="0" smtClean="0"/>
              <a:t>De esta forma, Todo </a:t>
            </a:r>
            <a:r>
              <a:rPr lang="es-CO" dirty="0"/>
              <a:t>lo que tienen y son </a:t>
            </a:r>
            <a:r>
              <a:rPr lang="es-CO" dirty="0" smtClean="0"/>
              <a:t>está consagrado </a:t>
            </a:r>
            <a:r>
              <a:rPr lang="es-CO" dirty="0"/>
              <a:t>al servicio del </a:t>
            </a:r>
            <a:r>
              <a:rPr lang="es-CO" dirty="0" smtClean="0"/>
              <a:t>Maestro”.</a:t>
            </a:r>
          </a:p>
          <a:p>
            <a:pPr marL="0" indent="0">
              <a:buNone/>
            </a:pPr>
            <a:r>
              <a:rPr lang="es-CO" dirty="0" smtClean="0">
                <a:solidFill>
                  <a:srgbClr val="FF0000"/>
                </a:solidFill>
              </a:rPr>
              <a:t>Elena </a:t>
            </a:r>
            <a:r>
              <a:rPr lang="es-CO" dirty="0">
                <a:solidFill>
                  <a:srgbClr val="FF0000"/>
                </a:solidFill>
              </a:rPr>
              <a:t>G. de White, Dios nos cuida, 29 de </a:t>
            </a:r>
            <a:r>
              <a:rPr lang="es-CO" dirty="0" smtClean="0">
                <a:solidFill>
                  <a:srgbClr val="FF0000"/>
                </a:solidFill>
              </a:rPr>
              <a:t>agosto.</a:t>
            </a:r>
            <a:endParaRPr lang="es-CO" dirty="0">
              <a:solidFill>
                <a:srgbClr val="FF0000"/>
              </a:solidFill>
            </a:endParaRPr>
          </a:p>
          <a:p>
            <a:endParaRPr lang="es-CO" dirty="0"/>
          </a:p>
        </p:txBody>
      </p:sp>
    </p:spTree>
    <p:extLst>
      <p:ext uri="{BB962C8B-B14F-4D97-AF65-F5344CB8AC3E}">
        <p14:creationId xmlns:p14="http://schemas.microsoft.com/office/powerpoint/2010/main" val="3302997565"/>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down)">
                                      <p:cBhvr>
                                        <p:cTn id="23" dur="580">
                                          <p:stCondLst>
                                            <p:cond delay="0"/>
                                          </p:stCondLst>
                                        </p:cTn>
                                        <p:tgtEl>
                                          <p:spTgt spid="3">
                                            <p:txEl>
                                              <p:pRg st="4" end="4"/>
                                            </p:txEl>
                                          </p:spTgt>
                                        </p:tgtEl>
                                      </p:cBhvr>
                                    </p:animEffect>
                                    <p:anim calcmode="lin" valueType="num">
                                      <p:cBhvr>
                                        <p:cTn id="24"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4" end="4"/>
                                            </p:txEl>
                                          </p:spTgt>
                                        </p:tgtEl>
                                      </p:cBhvr>
                                      <p:to x="100000" y="60000"/>
                                    </p:animScale>
                                    <p:animScale>
                                      <p:cBhvr>
                                        <p:cTn id="30" dur="166" decel="50000">
                                          <p:stCondLst>
                                            <p:cond delay="676"/>
                                          </p:stCondLst>
                                        </p:cTn>
                                        <p:tgtEl>
                                          <p:spTgt spid="3">
                                            <p:txEl>
                                              <p:pRg st="4" end="4"/>
                                            </p:txEl>
                                          </p:spTgt>
                                        </p:tgtEl>
                                      </p:cBhvr>
                                      <p:to x="100000" y="100000"/>
                                    </p:animScale>
                                    <p:animScale>
                                      <p:cBhvr>
                                        <p:cTn id="31" dur="26">
                                          <p:stCondLst>
                                            <p:cond delay="1312"/>
                                          </p:stCondLst>
                                        </p:cTn>
                                        <p:tgtEl>
                                          <p:spTgt spid="3">
                                            <p:txEl>
                                              <p:pRg st="4" end="4"/>
                                            </p:txEl>
                                          </p:spTgt>
                                        </p:tgtEl>
                                      </p:cBhvr>
                                      <p:to x="100000" y="80000"/>
                                    </p:animScale>
                                    <p:animScale>
                                      <p:cBhvr>
                                        <p:cTn id="32" dur="166" decel="50000">
                                          <p:stCondLst>
                                            <p:cond delay="1338"/>
                                          </p:stCondLst>
                                        </p:cTn>
                                        <p:tgtEl>
                                          <p:spTgt spid="3">
                                            <p:txEl>
                                              <p:pRg st="4" end="4"/>
                                            </p:txEl>
                                          </p:spTgt>
                                        </p:tgtEl>
                                      </p:cBhvr>
                                      <p:to x="100000" y="100000"/>
                                    </p:animScale>
                                    <p:animScale>
                                      <p:cBhvr>
                                        <p:cTn id="33" dur="26">
                                          <p:stCondLst>
                                            <p:cond delay="1642"/>
                                          </p:stCondLst>
                                        </p:cTn>
                                        <p:tgtEl>
                                          <p:spTgt spid="3">
                                            <p:txEl>
                                              <p:pRg st="4" end="4"/>
                                            </p:txEl>
                                          </p:spTgt>
                                        </p:tgtEl>
                                      </p:cBhvr>
                                      <p:to x="100000" y="90000"/>
                                    </p:animScale>
                                    <p:animScale>
                                      <p:cBhvr>
                                        <p:cTn id="34" dur="166" decel="50000">
                                          <p:stCondLst>
                                            <p:cond delay="1668"/>
                                          </p:stCondLst>
                                        </p:cTn>
                                        <p:tgtEl>
                                          <p:spTgt spid="3">
                                            <p:txEl>
                                              <p:pRg st="4" end="4"/>
                                            </p:txEl>
                                          </p:spTgt>
                                        </p:tgtEl>
                                      </p:cBhvr>
                                      <p:to x="100000" y="100000"/>
                                    </p:animScale>
                                    <p:animScale>
                                      <p:cBhvr>
                                        <p:cTn id="35" dur="26">
                                          <p:stCondLst>
                                            <p:cond delay="1808"/>
                                          </p:stCondLst>
                                        </p:cTn>
                                        <p:tgtEl>
                                          <p:spTgt spid="3">
                                            <p:txEl>
                                              <p:pRg st="4" end="4"/>
                                            </p:txEl>
                                          </p:spTgt>
                                        </p:tgtEl>
                                      </p:cBhvr>
                                      <p:to x="100000" y="95000"/>
                                    </p:animScale>
                                    <p:animScale>
                                      <p:cBhvr>
                                        <p:cTn id="36" dur="166" decel="50000">
                                          <p:stCondLst>
                                            <p:cond delay="1834"/>
                                          </p:stCondLst>
                                        </p:cTn>
                                        <p:tgtEl>
                                          <p:spTgt spid="3">
                                            <p:txEl>
                                              <p:pRg st="4" end="4"/>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wipe(down)">
                                      <p:cBhvr>
                                        <p:cTn id="39" dur="580">
                                          <p:stCondLst>
                                            <p:cond delay="0"/>
                                          </p:stCondLst>
                                        </p:cTn>
                                        <p:tgtEl>
                                          <p:spTgt spid="3">
                                            <p:txEl>
                                              <p:pRg st="5" end="5"/>
                                            </p:txEl>
                                          </p:spTgt>
                                        </p:tgtEl>
                                      </p:cBhvr>
                                    </p:animEffect>
                                    <p:anim calcmode="lin" valueType="num">
                                      <p:cBhvr>
                                        <p:cTn id="40"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5" end="5"/>
                                            </p:txEl>
                                          </p:spTgt>
                                        </p:tgtEl>
                                      </p:cBhvr>
                                      <p:to x="100000" y="60000"/>
                                    </p:animScale>
                                    <p:animScale>
                                      <p:cBhvr>
                                        <p:cTn id="46" dur="166" decel="50000">
                                          <p:stCondLst>
                                            <p:cond delay="676"/>
                                          </p:stCondLst>
                                        </p:cTn>
                                        <p:tgtEl>
                                          <p:spTgt spid="3">
                                            <p:txEl>
                                              <p:pRg st="5" end="5"/>
                                            </p:txEl>
                                          </p:spTgt>
                                        </p:tgtEl>
                                      </p:cBhvr>
                                      <p:to x="100000" y="100000"/>
                                    </p:animScale>
                                    <p:animScale>
                                      <p:cBhvr>
                                        <p:cTn id="47" dur="26">
                                          <p:stCondLst>
                                            <p:cond delay="1312"/>
                                          </p:stCondLst>
                                        </p:cTn>
                                        <p:tgtEl>
                                          <p:spTgt spid="3">
                                            <p:txEl>
                                              <p:pRg st="5" end="5"/>
                                            </p:txEl>
                                          </p:spTgt>
                                        </p:tgtEl>
                                      </p:cBhvr>
                                      <p:to x="100000" y="80000"/>
                                    </p:animScale>
                                    <p:animScale>
                                      <p:cBhvr>
                                        <p:cTn id="48" dur="166" decel="50000">
                                          <p:stCondLst>
                                            <p:cond delay="1338"/>
                                          </p:stCondLst>
                                        </p:cTn>
                                        <p:tgtEl>
                                          <p:spTgt spid="3">
                                            <p:txEl>
                                              <p:pRg st="5" end="5"/>
                                            </p:txEl>
                                          </p:spTgt>
                                        </p:tgtEl>
                                      </p:cBhvr>
                                      <p:to x="100000" y="100000"/>
                                    </p:animScale>
                                    <p:animScale>
                                      <p:cBhvr>
                                        <p:cTn id="49" dur="26">
                                          <p:stCondLst>
                                            <p:cond delay="1642"/>
                                          </p:stCondLst>
                                        </p:cTn>
                                        <p:tgtEl>
                                          <p:spTgt spid="3">
                                            <p:txEl>
                                              <p:pRg st="5" end="5"/>
                                            </p:txEl>
                                          </p:spTgt>
                                        </p:tgtEl>
                                      </p:cBhvr>
                                      <p:to x="100000" y="90000"/>
                                    </p:animScale>
                                    <p:animScale>
                                      <p:cBhvr>
                                        <p:cTn id="50" dur="166" decel="50000">
                                          <p:stCondLst>
                                            <p:cond delay="1668"/>
                                          </p:stCondLst>
                                        </p:cTn>
                                        <p:tgtEl>
                                          <p:spTgt spid="3">
                                            <p:txEl>
                                              <p:pRg st="5" end="5"/>
                                            </p:txEl>
                                          </p:spTgt>
                                        </p:tgtEl>
                                      </p:cBhvr>
                                      <p:to x="100000" y="100000"/>
                                    </p:animScale>
                                    <p:animScale>
                                      <p:cBhvr>
                                        <p:cTn id="51" dur="26">
                                          <p:stCondLst>
                                            <p:cond delay="1808"/>
                                          </p:stCondLst>
                                        </p:cTn>
                                        <p:tgtEl>
                                          <p:spTgt spid="3">
                                            <p:txEl>
                                              <p:pRg st="5" end="5"/>
                                            </p:txEl>
                                          </p:spTgt>
                                        </p:tgtEl>
                                      </p:cBhvr>
                                      <p:to x="100000" y="95000"/>
                                    </p:animScale>
                                    <p:animScale>
                                      <p:cBhvr>
                                        <p:cTn id="52" dur="166" decel="50000">
                                          <p:stCondLst>
                                            <p:cond delay="1834"/>
                                          </p:stCondLst>
                                        </p:cTn>
                                        <p:tgtEl>
                                          <p:spTgt spid="3">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593</TotalTime>
  <Words>1663</Words>
  <Application>Microsoft Office PowerPoint</Application>
  <PresentationFormat>Presentación en pantalla (4:3)</PresentationFormat>
  <Paragraphs>85</Paragraphs>
  <Slides>19</Slides>
  <Notes>0</Notes>
  <HiddenSlides>0</HiddenSlides>
  <MMClips>0</MMClips>
  <ScaleCrop>false</ScaleCrop>
  <HeadingPairs>
    <vt:vector size="4" baseType="variant">
      <vt:variant>
        <vt:lpstr>Tema</vt:lpstr>
      </vt:variant>
      <vt:variant>
        <vt:i4>1</vt:i4>
      </vt:variant>
      <vt:variant>
        <vt:lpstr>Títulos de diapositiva</vt:lpstr>
      </vt:variant>
      <vt:variant>
        <vt:i4>19</vt:i4>
      </vt:variant>
    </vt:vector>
  </HeadingPairs>
  <TitlesOfParts>
    <vt:vector size="20" baseType="lpstr">
      <vt:lpstr>Tema de Office</vt:lpstr>
      <vt:lpstr>LOS EVENTOS FINALES</vt:lpstr>
      <vt:lpstr>LOS EVENTOS FINALES</vt:lpstr>
      <vt:lpstr>RESUMEN DE 1 TESALONICENSES 5:1-11</vt:lpstr>
      <vt:lpstr>Presentación de PowerPoint</vt:lpstr>
      <vt:lpstr>Presentación de PowerPoint</vt:lpstr>
      <vt:lpstr>Presentación de PowerPoint</vt:lpstr>
      <vt:lpstr>La preparación para la segunda venida involucra cinco cosas: (1), Asistir a los cultos (2), Estudiar la palabra de Dios diariamente (3), pagar los diezmos y ofrendas (4), velar por las necesidades físicas del prójimo, y (5), darles a conocer el plan de salvación.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El cristiano no tiene por que temer la segunda venida de Cristo, sino pensar en ella con gozo, esta será su liberación definitiva de este mundo de pecado, para vivir por la eternidad con su libertador, Cristo Jesús.</vt:lpstr>
      <vt:lpstr>Conclusión: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LOS EVENTOS FINALES</dc:title>
  <dc:creator>FAMILIA FIERRO CH</dc:creator>
  <cp:lastModifiedBy>HUMBERTO</cp:lastModifiedBy>
  <cp:revision>72</cp:revision>
  <dcterms:created xsi:type="dcterms:W3CDTF">2013-05-30T11:41:02Z</dcterms:created>
  <dcterms:modified xsi:type="dcterms:W3CDTF">2015-10-17T10:20:46Z</dcterms:modified>
</cp:coreProperties>
</file>